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0" r:id="rId2"/>
  </p:sldMasterIdLst>
  <p:notesMasterIdLst>
    <p:notesMasterId r:id="rId137"/>
  </p:notesMasterIdLst>
  <p:sldIdLst>
    <p:sldId id="256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0" r:id="rId18"/>
    <p:sldId id="271" r:id="rId19"/>
    <p:sldId id="272" r:id="rId20"/>
    <p:sldId id="273" r:id="rId21"/>
    <p:sldId id="278" r:id="rId22"/>
    <p:sldId id="284" r:id="rId23"/>
    <p:sldId id="279" r:id="rId24"/>
    <p:sldId id="282" r:id="rId25"/>
    <p:sldId id="283" r:id="rId26"/>
    <p:sldId id="285" r:id="rId27"/>
    <p:sldId id="286" r:id="rId28"/>
    <p:sldId id="287" r:id="rId29"/>
    <p:sldId id="280" r:id="rId30"/>
    <p:sldId id="288" r:id="rId31"/>
    <p:sldId id="289" r:id="rId32"/>
    <p:sldId id="290" r:id="rId33"/>
    <p:sldId id="291" r:id="rId34"/>
    <p:sldId id="292" r:id="rId35"/>
    <p:sldId id="293" r:id="rId36"/>
    <p:sldId id="281" r:id="rId37"/>
    <p:sldId id="294" r:id="rId38"/>
    <p:sldId id="298" r:id="rId39"/>
    <p:sldId id="295" r:id="rId40"/>
    <p:sldId id="299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03" r:id="rId51"/>
    <p:sldId id="310" r:id="rId52"/>
    <p:sldId id="296" r:id="rId53"/>
    <p:sldId id="311" r:id="rId54"/>
    <p:sldId id="312" r:id="rId55"/>
    <p:sldId id="313" r:id="rId56"/>
    <p:sldId id="297" r:id="rId57"/>
    <p:sldId id="318" r:id="rId58"/>
    <p:sldId id="319" r:id="rId59"/>
    <p:sldId id="320" r:id="rId60"/>
    <p:sldId id="321" r:id="rId61"/>
    <p:sldId id="314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15" r:id="rId77"/>
    <p:sldId id="316" r:id="rId78"/>
    <p:sldId id="336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274" r:id="rId100"/>
    <p:sldId id="275" r:id="rId101"/>
    <p:sldId id="359" r:id="rId102"/>
    <p:sldId id="277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l, Birgit" initials="MB" lastIdx="18" clrIdx="0">
    <p:extLst>
      <p:ext uri="{19B8F6BF-5375-455C-9EA6-DF929625EA0E}">
        <p15:presenceInfo xmlns:p15="http://schemas.microsoft.com/office/powerpoint/2012/main" userId="S::birgit.merl@aau.at::20aa6c45-8d48-4107-bcc9-5a67a8758a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3" autoAdjust="0"/>
    <p:restoredTop sz="90929"/>
  </p:normalViewPr>
  <p:slideViewPr>
    <p:cSldViewPr>
      <p:cViewPr varScale="1">
        <p:scale>
          <a:sx n="76" d="100"/>
          <a:sy n="76" d="100"/>
        </p:scale>
        <p:origin x="85" y="4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210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commentAuthors" Target="commentAuthors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presProps" Target="presProps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tableStyles" Target="tableStyle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6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mar Jannach" userId="450d67a934bae934" providerId="LiveId" clId="{3C886021-0001-4513-B2B6-EBD2F6D2B7BE}"/>
    <pc:docChg chg="custSel delSld modSld">
      <pc:chgData name="Dietmar Jannach" userId="450d67a934bae934" providerId="LiveId" clId="{3C886021-0001-4513-B2B6-EBD2F6D2B7BE}" dt="2023-12-01T07:38:58.256" v="43" actId="47"/>
      <pc:docMkLst>
        <pc:docMk/>
      </pc:docMkLst>
      <pc:sldChg chg="modSp mod delCm">
        <pc:chgData name="Dietmar Jannach" userId="450d67a934bae934" providerId="LiveId" clId="{3C886021-0001-4513-B2B6-EBD2F6D2B7BE}" dt="2023-12-01T07:35:38.518" v="5" actId="1592"/>
        <pc:sldMkLst>
          <pc:docMk/>
          <pc:sldMk cId="1351633745" sldId="265"/>
        </pc:sldMkLst>
        <pc:spChg chg="mod">
          <ac:chgData name="Dietmar Jannach" userId="450d67a934bae934" providerId="LiveId" clId="{3C886021-0001-4513-B2B6-EBD2F6D2B7BE}" dt="2023-12-01T07:35:34.398" v="4" actId="20577"/>
          <ac:spMkLst>
            <pc:docMk/>
            <pc:sldMk cId="1351633745" sldId="265"/>
            <ac:spMk id="3" creationId="{B85E4C3F-CAF3-4BBD-B9CD-FC6FE739F64B}"/>
          </ac:spMkLst>
        </pc:spChg>
      </pc:sldChg>
      <pc:sldChg chg="modSp mod delCm">
        <pc:chgData name="Dietmar Jannach" userId="450d67a934bae934" providerId="LiveId" clId="{3C886021-0001-4513-B2B6-EBD2F6D2B7BE}" dt="2023-12-01T07:35:13.238" v="1" actId="1592"/>
        <pc:sldMkLst>
          <pc:docMk/>
          <pc:sldMk cId="2359515211" sldId="266"/>
        </pc:sldMkLst>
        <pc:spChg chg="mod">
          <ac:chgData name="Dietmar Jannach" userId="450d67a934bae934" providerId="LiveId" clId="{3C886021-0001-4513-B2B6-EBD2F6D2B7BE}" dt="2023-12-01T07:35:10.667" v="0" actId="6549"/>
          <ac:spMkLst>
            <pc:docMk/>
            <pc:sldMk cId="2359515211" sldId="266"/>
            <ac:spMk id="3" creationId="{4EB38BC7-49D8-4FC3-964A-B9A6371F328D}"/>
          </ac:spMkLst>
        </pc:spChg>
      </pc:sldChg>
      <pc:sldChg chg="del">
        <pc:chgData name="Dietmar Jannach" userId="450d67a934bae934" providerId="LiveId" clId="{3C886021-0001-4513-B2B6-EBD2F6D2B7BE}" dt="2023-12-01T07:38:58.256" v="43" actId="47"/>
        <pc:sldMkLst>
          <pc:docMk/>
          <pc:sldMk cId="2284907733" sldId="274"/>
        </pc:sldMkLst>
      </pc:sldChg>
      <pc:sldChg chg="del">
        <pc:chgData name="Dietmar Jannach" userId="450d67a934bae934" providerId="LiveId" clId="{3C886021-0001-4513-B2B6-EBD2F6D2B7BE}" dt="2023-12-01T07:38:58.256" v="43" actId="47"/>
        <pc:sldMkLst>
          <pc:docMk/>
          <pc:sldMk cId="4143038062" sldId="275"/>
        </pc:sldMkLst>
      </pc:sldChg>
      <pc:sldChg chg="modSp mod delCm">
        <pc:chgData name="Dietmar Jannach" userId="450d67a934bae934" providerId="LiveId" clId="{3C886021-0001-4513-B2B6-EBD2F6D2B7BE}" dt="2023-12-01T07:36:15.080" v="7" actId="1592"/>
        <pc:sldMkLst>
          <pc:docMk/>
          <pc:sldMk cId="3773367154" sldId="292"/>
        </pc:sldMkLst>
        <pc:spChg chg="mod">
          <ac:chgData name="Dietmar Jannach" userId="450d67a934bae934" providerId="LiveId" clId="{3C886021-0001-4513-B2B6-EBD2F6D2B7BE}" dt="2023-12-01T07:36:12.495" v="6" actId="6549"/>
          <ac:spMkLst>
            <pc:docMk/>
            <pc:sldMk cId="3773367154" sldId="292"/>
            <ac:spMk id="3" creationId="{FBBAE57F-7DEC-4937-A46E-E67687F08085}"/>
          </ac:spMkLst>
        </pc:spChg>
      </pc:sldChg>
      <pc:sldChg chg="modSp mod delCm">
        <pc:chgData name="Dietmar Jannach" userId="450d67a934bae934" providerId="LiveId" clId="{3C886021-0001-4513-B2B6-EBD2F6D2B7BE}" dt="2023-12-01T07:36:31.886" v="9" actId="20577"/>
        <pc:sldMkLst>
          <pc:docMk/>
          <pc:sldMk cId="2953212495" sldId="301"/>
        </pc:sldMkLst>
        <pc:spChg chg="mod">
          <ac:chgData name="Dietmar Jannach" userId="450d67a934bae934" providerId="LiveId" clId="{3C886021-0001-4513-B2B6-EBD2F6D2B7BE}" dt="2023-12-01T07:36:31.886" v="9" actId="20577"/>
          <ac:spMkLst>
            <pc:docMk/>
            <pc:sldMk cId="2953212495" sldId="301"/>
            <ac:spMk id="3" creationId="{AB68E156-DA8C-4751-9CBC-474FD1ABFEC2}"/>
          </ac:spMkLst>
        </pc:spChg>
      </pc:sldChg>
      <pc:sldChg chg="modSp mod delCm">
        <pc:chgData name="Dietmar Jannach" userId="450d67a934bae934" providerId="LiveId" clId="{3C886021-0001-4513-B2B6-EBD2F6D2B7BE}" dt="2023-12-01T07:37:14.220" v="11" actId="1592"/>
        <pc:sldMkLst>
          <pc:docMk/>
          <pc:sldMk cId="3540511447" sldId="302"/>
        </pc:sldMkLst>
        <pc:spChg chg="mod">
          <ac:chgData name="Dietmar Jannach" userId="450d67a934bae934" providerId="LiveId" clId="{3C886021-0001-4513-B2B6-EBD2F6D2B7BE}" dt="2023-12-01T07:37:11.821" v="10" actId="6549"/>
          <ac:spMkLst>
            <pc:docMk/>
            <pc:sldMk cId="3540511447" sldId="302"/>
            <ac:spMk id="3" creationId="{AB68E156-DA8C-4751-9CBC-474FD1ABFEC2}"/>
          </ac:spMkLst>
        </pc:spChg>
      </pc:sldChg>
      <pc:sldChg chg="modSp mod delCm">
        <pc:chgData name="Dietmar Jannach" userId="450d67a934bae934" providerId="LiveId" clId="{3C886021-0001-4513-B2B6-EBD2F6D2B7BE}" dt="2023-12-01T07:37:24.214" v="14" actId="1592"/>
        <pc:sldMkLst>
          <pc:docMk/>
          <pc:sldMk cId="2177610079" sldId="305"/>
        </pc:sldMkLst>
        <pc:spChg chg="mod">
          <ac:chgData name="Dietmar Jannach" userId="450d67a934bae934" providerId="LiveId" clId="{3C886021-0001-4513-B2B6-EBD2F6D2B7BE}" dt="2023-12-01T07:37:22.447" v="13" actId="20577"/>
          <ac:spMkLst>
            <pc:docMk/>
            <pc:sldMk cId="2177610079" sldId="305"/>
            <ac:spMk id="3" creationId="{AB68E156-DA8C-4751-9CBC-474FD1ABFEC2}"/>
          </ac:spMkLst>
        </pc:spChg>
      </pc:sldChg>
      <pc:sldChg chg="modSp mod delCm">
        <pc:chgData name="Dietmar Jannach" userId="450d67a934bae934" providerId="LiveId" clId="{3C886021-0001-4513-B2B6-EBD2F6D2B7BE}" dt="2023-12-01T07:37:42.395" v="16" actId="1592"/>
        <pc:sldMkLst>
          <pc:docMk/>
          <pc:sldMk cId="312755866" sldId="312"/>
        </pc:sldMkLst>
        <pc:spChg chg="mod">
          <ac:chgData name="Dietmar Jannach" userId="450d67a934bae934" providerId="LiveId" clId="{3C886021-0001-4513-B2B6-EBD2F6D2B7BE}" dt="2023-12-01T07:37:40.047" v="15" actId="6549"/>
          <ac:spMkLst>
            <pc:docMk/>
            <pc:sldMk cId="312755866" sldId="312"/>
            <ac:spMk id="3" creationId="{21CE51CD-1FE5-43CD-8758-6BD12EBC242A}"/>
          </ac:spMkLst>
        </pc:spChg>
      </pc:sldChg>
      <pc:sldChg chg="del">
        <pc:chgData name="Dietmar Jannach" userId="450d67a934bae934" providerId="LiveId" clId="{3C886021-0001-4513-B2B6-EBD2F6D2B7BE}" dt="2023-12-01T07:38:58.256" v="43" actId="47"/>
        <pc:sldMkLst>
          <pc:docMk/>
          <pc:sldMk cId="2421084650" sldId="317"/>
        </pc:sldMkLst>
      </pc:sldChg>
      <pc:sldChg chg="modSp mod delCm">
        <pc:chgData name="Dietmar Jannach" userId="450d67a934bae934" providerId="LiveId" clId="{3C886021-0001-4513-B2B6-EBD2F6D2B7BE}" dt="2023-12-01T07:37:53.597" v="20" actId="20577"/>
        <pc:sldMkLst>
          <pc:docMk/>
          <pc:sldMk cId="229772606" sldId="318"/>
        </pc:sldMkLst>
        <pc:spChg chg="mod">
          <ac:chgData name="Dietmar Jannach" userId="450d67a934bae934" providerId="LiveId" clId="{3C886021-0001-4513-B2B6-EBD2F6D2B7BE}" dt="2023-12-01T07:37:53.597" v="20" actId="20577"/>
          <ac:spMkLst>
            <pc:docMk/>
            <pc:sldMk cId="229772606" sldId="318"/>
            <ac:spMk id="3" creationId="{90F52C47-5704-4010-A38F-A04EBE8BDAFF}"/>
          </ac:spMkLst>
        </pc:spChg>
      </pc:sldChg>
      <pc:sldChg chg="modSp mod delCm">
        <pc:chgData name="Dietmar Jannach" userId="450d67a934bae934" providerId="LiveId" clId="{3C886021-0001-4513-B2B6-EBD2F6D2B7BE}" dt="2023-12-01T07:38:16.207" v="37" actId="20577"/>
        <pc:sldMkLst>
          <pc:docMk/>
          <pc:sldMk cId="3376345219" sldId="319"/>
        </pc:sldMkLst>
        <pc:spChg chg="mod">
          <ac:chgData name="Dietmar Jannach" userId="450d67a934bae934" providerId="LiveId" clId="{3C886021-0001-4513-B2B6-EBD2F6D2B7BE}" dt="2023-12-01T07:38:16.207" v="37" actId="20577"/>
          <ac:spMkLst>
            <pc:docMk/>
            <pc:sldMk cId="3376345219" sldId="319"/>
            <ac:spMk id="3" creationId="{90F52C47-5704-4010-A38F-A04EBE8BDAFF}"/>
          </ac:spMkLst>
        </pc:spChg>
      </pc:sldChg>
      <pc:sldChg chg="modSp mod delCm">
        <pc:chgData name="Dietmar Jannach" userId="450d67a934bae934" providerId="LiveId" clId="{3C886021-0001-4513-B2B6-EBD2F6D2B7BE}" dt="2023-12-01T07:38:30.052" v="39" actId="1592"/>
        <pc:sldMkLst>
          <pc:docMk/>
          <pc:sldMk cId="713906774" sldId="322"/>
        </pc:sldMkLst>
        <pc:spChg chg="mod">
          <ac:chgData name="Dietmar Jannach" userId="450d67a934bae934" providerId="LiveId" clId="{3C886021-0001-4513-B2B6-EBD2F6D2B7BE}" dt="2023-12-01T07:38:28.430" v="38" actId="20577"/>
          <ac:spMkLst>
            <pc:docMk/>
            <pc:sldMk cId="713906774" sldId="322"/>
            <ac:spMk id="3" creationId="{955AB73C-5EA4-41F6-89A5-57406B961935}"/>
          </ac:spMkLst>
        </pc:spChg>
      </pc:sldChg>
      <pc:sldChg chg="delCm">
        <pc:chgData name="Dietmar Jannach" userId="450d67a934bae934" providerId="LiveId" clId="{3C886021-0001-4513-B2B6-EBD2F6D2B7BE}" dt="2023-12-01T07:38:34.392" v="40" actId="1592"/>
        <pc:sldMkLst>
          <pc:docMk/>
          <pc:sldMk cId="1894650932" sldId="325"/>
        </pc:sldMkLst>
      </pc:sldChg>
      <pc:sldChg chg="modSp mod delCm">
        <pc:chgData name="Dietmar Jannach" userId="450d67a934bae934" providerId="LiveId" clId="{3C886021-0001-4513-B2B6-EBD2F6D2B7BE}" dt="2023-12-01T07:38:44.240" v="42" actId="6549"/>
        <pc:sldMkLst>
          <pc:docMk/>
          <pc:sldMk cId="248426268" sldId="331"/>
        </pc:sldMkLst>
        <pc:spChg chg="mod">
          <ac:chgData name="Dietmar Jannach" userId="450d67a934bae934" providerId="LiveId" clId="{3C886021-0001-4513-B2B6-EBD2F6D2B7BE}" dt="2023-12-01T07:38:44.240" v="42" actId="6549"/>
          <ac:spMkLst>
            <pc:docMk/>
            <pc:sldMk cId="248426268" sldId="331"/>
            <ac:spMk id="3" creationId="{955AB73C-5EA4-41F6-89A5-57406B961935}"/>
          </ac:spMkLst>
        </pc:spChg>
      </pc:sldChg>
    </pc:docChg>
  </pc:docChgLst>
  <pc:docChgLst>
    <pc:chgData name="Dietmar Jannach" userId="450d67a934bae934" providerId="LiveId" clId="{9A372D8B-78CB-4896-A76C-068F37A21DED}"/>
    <pc:docChg chg="addSld modSld">
      <pc:chgData name="Dietmar Jannach" userId="450d67a934bae934" providerId="LiveId" clId="{9A372D8B-78CB-4896-A76C-068F37A21DED}" dt="2024-02-15T08:13:43.475" v="0"/>
      <pc:docMkLst>
        <pc:docMk/>
      </pc:docMkLst>
      <pc:sldChg chg="add">
        <pc:chgData name="Dietmar Jannach" userId="450d67a934bae934" providerId="LiveId" clId="{9A372D8B-78CB-4896-A76C-068F37A21DED}" dt="2024-02-15T08:13:43.475" v="0"/>
        <pc:sldMkLst>
          <pc:docMk/>
          <pc:sldMk cId="2099431717" sldId="274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999012310" sldId="275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356316600" sldId="277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0" sldId="341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066882767" sldId="342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155779700" sldId="343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618069934" sldId="344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730424943" sldId="345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405019166" sldId="346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50430711" sldId="347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504723147" sldId="348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469375288" sldId="349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780356755" sldId="350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187909899" sldId="351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362826037" sldId="352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480290221" sldId="353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4039318680" sldId="354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4076361663" sldId="355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663080766" sldId="356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510317453" sldId="357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39327972" sldId="358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501155786" sldId="359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899759197" sldId="360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050519618" sldId="361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773336520" sldId="362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935943582" sldId="363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719782273" sldId="364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728386027" sldId="365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122665510" sldId="366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743247302" sldId="367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589089677" sldId="368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113183262" sldId="369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762565782" sldId="370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127393674" sldId="371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017165163" sldId="372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74090368" sldId="373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4109108304" sldId="374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870472219" sldId="375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352008064" sldId="376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3856560" sldId="377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079443355" sldId="378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293509959" sldId="379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31595722" sldId="380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897713231" sldId="381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885393501" sldId="382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85695811" sldId="383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43262201" sldId="384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538861067" sldId="385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1679817432" sldId="386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3004293815" sldId="387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226322225" sldId="388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256910650" sldId="389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597749657" sldId="390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099235489" sldId="391"/>
        </pc:sldMkLst>
      </pc:sldChg>
      <pc:sldChg chg="add">
        <pc:chgData name="Dietmar Jannach" userId="450d67a934bae934" providerId="LiveId" clId="{9A372D8B-78CB-4896-A76C-068F37A21DED}" dt="2024-02-15T08:13:43.475" v="0"/>
        <pc:sldMkLst>
          <pc:docMk/>
          <pc:sldMk cId="2425131680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AA3D-7AC2-47CF-90E2-A3553CEAA39C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BD811-5DF0-4031-906E-E44FE753DD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>
            <a:spLocks noChangeArrowheads="1"/>
          </p:cNvSpPr>
          <p:nvPr/>
        </p:nvSpPr>
        <p:spPr bwMode="auto">
          <a:xfrm>
            <a:off x="-624417" y="-315913"/>
            <a:ext cx="13057717" cy="7173913"/>
          </a:xfrm>
          <a:prstGeom prst="rect">
            <a:avLst/>
          </a:prstGeom>
          <a:solidFill>
            <a:srgbClr val="346C8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 sz="2400"/>
          </a:p>
        </p:txBody>
      </p:sp>
      <p:pic>
        <p:nvPicPr>
          <p:cNvPr id="3" name="Grafik 8" descr="AAU_www_Logo_weiß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4" y="6165851"/>
            <a:ext cx="160231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 descr="UNI_KLU_Logo_negati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67" y="593725"/>
            <a:ext cx="241935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UNI_KLU_powerpoints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4"/>
          <a:stretch>
            <a:fillRect/>
          </a:stretch>
        </p:blipFill>
        <p:spPr bwMode="auto">
          <a:xfrm>
            <a:off x="-609600" y="6597650"/>
            <a:ext cx="1303231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61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216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pic>
        <p:nvPicPr>
          <p:cNvPr id="3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86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15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37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5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725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5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5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6323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4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4" name="Picture 7" descr="UNI_KLU_powerpoints-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4"/>
          <a:stretch>
            <a:fillRect/>
          </a:stretch>
        </p:blipFill>
        <p:spPr bwMode="auto">
          <a:xfrm>
            <a:off x="914400" y="1474164"/>
            <a:ext cx="10366176" cy="1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16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6800" y="1295400"/>
            <a:ext cx="2590800" cy="4800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7569200" cy="4800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5087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6800" y="1295400"/>
            <a:ext cx="2590800" cy="4800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7569200" cy="4800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4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29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>
            <a:spLocks noChangeArrowheads="1"/>
          </p:cNvSpPr>
          <p:nvPr/>
        </p:nvSpPr>
        <p:spPr bwMode="auto">
          <a:xfrm>
            <a:off x="-624417" y="-315913"/>
            <a:ext cx="13057717" cy="7173913"/>
          </a:xfrm>
          <a:prstGeom prst="rect">
            <a:avLst/>
          </a:prstGeom>
          <a:solidFill>
            <a:srgbClr val="346C8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 sz="2400"/>
          </a:p>
        </p:txBody>
      </p:sp>
      <p:pic>
        <p:nvPicPr>
          <p:cNvPr id="3" name="Grafik 8" descr="AAU_www_Logo_weiß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4" y="6165851"/>
            <a:ext cx="160231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 descr="UNI_KLU_Logo_negati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67" y="593725"/>
            <a:ext cx="241935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UNI_KLU_powerpoints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4"/>
          <a:stretch>
            <a:fillRect/>
          </a:stretch>
        </p:blipFill>
        <p:spPr bwMode="auto">
          <a:xfrm>
            <a:off x="-609600" y="6597650"/>
            <a:ext cx="1303231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56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9238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639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826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4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646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743200"/>
            <a:ext cx="508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743200"/>
            <a:ext cx="508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9646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743200"/>
            <a:ext cx="508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743200"/>
            <a:ext cx="508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397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778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35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21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2553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pic>
        <p:nvPicPr>
          <p:cNvPr id="3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900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32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55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6728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5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56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635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5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23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119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3970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4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18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6800" y="1295400"/>
            <a:ext cx="2590800" cy="4800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7569200" cy="4800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0110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6800" y="1295400"/>
            <a:ext cx="2590800" cy="4800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7569200" cy="4800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4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1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4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82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743200"/>
            <a:ext cx="508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743200"/>
            <a:ext cx="508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757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2743200"/>
            <a:ext cx="508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743200"/>
            <a:ext cx="508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6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46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5" descr="UNI_KLU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85" y="548681"/>
            <a:ext cx="24172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05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9"/>
          <a:stretch/>
        </p:blipFill>
        <p:spPr>
          <a:xfrm>
            <a:off x="431371" y="339216"/>
            <a:ext cx="11713301" cy="6360368"/>
          </a:xfrm>
          <a:prstGeom prst="rect">
            <a:avLst/>
          </a:prstGeom>
        </p:spPr>
      </p:pic>
      <p:pic>
        <p:nvPicPr>
          <p:cNvPr id="1026" name="Picture 7" descr="UNI_KLU_powerpoints-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4"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30441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28800"/>
            <a:ext cx="10363200" cy="44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0" name="Grafik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267" y="6158400"/>
            <a:ext cx="1981200" cy="40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20" r:id="rId3"/>
    <p:sldLayoutId id="2147483710" r:id="rId4"/>
    <p:sldLayoutId id="2147483721" r:id="rId5"/>
    <p:sldLayoutId id="2147483711" r:id="rId6"/>
    <p:sldLayoutId id="2147483722" r:id="rId7"/>
    <p:sldLayoutId id="2147483712" r:id="rId8"/>
    <p:sldLayoutId id="2147483723" r:id="rId9"/>
    <p:sldLayoutId id="2147483713" r:id="rId10"/>
    <p:sldLayoutId id="2147483724" r:id="rId11"/>
    <p:sldLayoutId id="2147483714" r:id="rId12"/>
    <p:sldLayoutId id="2147483725" r:id="rId13"/>
    <p:sldLayoutId id="2147483715" r:id="rId14"/>
    <p:sldLayoutId id="2147483726" r:id="rId15"/>
    <p:sldLayoutId id="2147483716" r:id="rId16"/>
    <p:sldLayoutId id="2147483727" r:id="rId17"/>
    <p:sldLayoutId id="2147483717" r:id="rId18"/>
    <p:sldLayoutId id="2147483728" r:id="rId19"/>
    <p:sldLayoutId id="2147483718" r:id="rId20"/>
    <p:sldLayoutId id="2147483729" r:id="rId2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0" t="1075" r="1417" b="1"/>
          <a:stretch/>
        </p:blipFill>
        <p:spPr>
          <a:xfrm>
            <a:off x="47328" y="44624"/>
            <a:ext cx="12097344" cy="6624736"/>
          </a:xfrm>
          <a:prstGeom prst="rect">
            <a:avLst/>
          </a:prstGeom>
        </p:spPr>
      </p:pic>
      <p:pic>
        <p:nvPicPr>
          <p:cNvPr id="1026" name="Picture 7" descr="UNI_KLU_powerpoints-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4"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743200"/>
            <a:ext cx="1036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0" name="Grafik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267" y="6158400"/>
            <a:ext cx="1981200" cy="40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3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2.0257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02.02579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journal/tors" TargetMode="External"/><Relationship Id="rId2" Type="http://schemas.openxmlformats.org/officeDocument/2006/relationships/hyperlink" Target="https://recsys.acm.org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0" y="2286000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Recommender Systems – A Primer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0" y="3429000"/>
            <a:ext cx="6400800" cy="17526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Pablo Castells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pablo.castells@uam.es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Dietmar Jannach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dietmar.jannach@aau.at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CDFBF-FBC9-401C-AF09-D04A3038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Recommendation Task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5E4C3F-CAF3-4BBD-B9CD-FC6FE739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task is </a:t>
            </a:r>
            <a:r>
              <a:rPr lang="en-US" i="1" dirty="0"/>
              <a:t>to determine which items to show to a user in a given situation</a:t>
            </a:r>
          </a:p>
          <a:p>
            <a:r>
              <a:rPr lang="en-US" dirty="0"/>
              <a:t>Central questions, depending on application</a:t>
            </a:r>
          </a:p>
          <a:p>
            <a:pPr lvl="1"/>
            <a:r>
              <a:rPr lang="en-US" dirty="0"/>
              <a:t>What criteria to use for filtering and ranking?</a:t>
            </a:r>
          </a:p>
          <a:p>
            <a:r>
              <a:rPr lang="en-US" dirty="0"/>
              <a:t>The chosen criteria depend on the following</a:t>
            </a:r>
          </a:p>
          <a:p>
            <a:pPr lvl="1"/>
            <a:r>
              <a:rPr lang="en-US" dirty="0"/>
              <a:t>What is the </a:t>
            </a:r>
            <a:r>
              <a:rPr lang="en-US" i="1" dirty="0"/>
              <a:t>purpose</a:t>
            </a:r>
            <a:r>
              <a:rPr lang="en-US" dirty="0"/>
              <a:t> of the system?</a:t>
            </a:r>
          </a:p>
          <a:p>
            <a:pPr lvl="1"/>
            <a:r>
              <a:rPr lang="en-US" dirty="0"/>
              <a:t>How should it create </a:t>
            </a:r>
            <a:r>
              <a:rPr lang="en-US" i="1" dirty="0"/>
              <a:t>utility</a:t>
            </a:r>
            <a:r>
              <a:rPr lang="en-US" dirty="0"/>
              <a:t> or </a:t>
            </a:r>
            <a:r>
              <a:rPr lang="en-US" i="1" dirty="0"/>
              <a:t>value </a:t>
            </a:r>
            <a:r>
              <a:rPr lang="en-US" dirty="0"/>
              <a:t>for different </a:t>
            </a:r>
            <a:r>
              <a:rPr lang="en-US" i="1" dirty="0"/>
              <a:t>stakeholders?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337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Resulting research directions</a:t>
            </a:r>
          </a:p>
          <a:p>
            <a:pPr lvl="1"/>
            <a:r>
              <a:rPr lang="en-US" dirty="0"/>
              <a:t>Avoiding or countering the bias</a:t>
            </a:r>
          </a:p>
          <a:p>
            <a:pPr lvl="2"/>
            <a:r>
              <a:rPr lang="en-US" dirty="0"/>
              <a:t>both in algorithms and evaluation</a:t>
            </a:r>
          </a:p>
          <a:p>
            <a:pPr lvl="1"/>
            <a:r>
              <a:rPr lang="en-US" dirty="0"/>
              <a:t>Better understanding where the bias comes from</a:t>
            </a:r>
          </a:p>
          <a:p>
            <a:pPr lvl="2"/>
            <a:r>
              <a:rPr lang="en-US" dirty="0"/>
              <a:t>wondering whether it is harmful or useful in a given context of use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557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Countering bias</a:t>
            </a:r>
          </a:p>
          <a:p>
            <a:pPr lvl="1"/>
            <a:r>
              <a:rPr lang="en-US" dirty="0"/>
              <a:t>Popularity may be considered undesirable from a value-creation perspective</a:t>
            </a:r>
          </a:p>
          <a:p>
            <a:pPr lvl="2"/>
            <a:r>
              <a:rPr lang="en-US" dirty="0"/>
              <a:t>Also stands in contrast with the novelty perspective</a:t>
            </a:r>
          </a:p>
          <a:p>
            <a:pPr lvl="1"/>
            <a:r>
              <a:rPr lang="en-US" dirty="0"/>
              <a:t>Relevance and novelty still have to be combined</a:t>
            </a:r>
          </a:p>
          <a:p>
            <a:pPr lvl="1"/>
            <a:r>
              <a:rPr lang="en-US" dirty="0"/>
              <a:t>Specific evaluation procedures were designed</a:t>
            </a:r>
          </a:p>
          <a:p>
            <a:pPr lvl="2"/>
            <a:r>
              <a:rPr lang="en-US" dirty="0"/>
              <a:t>To remove bias from the metrics</a:t>
            </a:r>
          </a:p>
          <a:p>
            <a:pPr lvl="2"/>
            <a:r>
              <a:rPr lang="en-US" dirty="0"/>
              <a:t>To remove bias from the algorithms</a:t>
            </a:r>
          </a:p>
          <a:p>
            <a:pPr lvl="1"/>
            <a:r>
              <a:rPr lang="en-US" dirty="0"/>
              <a:t>Counterfactual reasoning approaches as an alternative active area of research</a:t>
            </a:r>
          </a:p>
          <a:p>
            <a:pPr lvl="2"/>
            <a:r>
              <a:rPr lang="en-US" dirty="0" err="1"/>
              <a:t>Downweighting</a:t>
            </a:r>
            <a:r>
              <a:rPr lang="en-US" dirty="0"/>
              <a:t> observed preferences for popular items</a:t>
            </a:r>
          </a:p>
        </p:txBody>
      </p:sp>
    </p:spTree>
    <p:extLst>
      <p:ext uri="{BB962C8B-B14F-4D97-AF65-F5344CB8AC3E}">
        <p14:creationId xmlns:p14="http://schemas.microsoft.com/office/powerpoint/2010/main" val="335631660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bias</a:t>
            </a:r>
          </a:p>
          <a:p>
            <a:pPr lvl="1"/>
            <a:r>
              <a:rPr lang="en-US" dirty="0"/>
              <a:t>Popularity bias not necessarily harmful</a:t>
            </a:r>
          </a:p>
          <a:p>
            <a:pPr lvl="2"/>
            <a:r>
              <a:rPr lang="en-US" dirty="0"/>
              <a:t>Considering popularity signals may in fact be helpful</a:t>
            </a:r>
          </a:p>
          <a:p>
            <a:pPr lvl="2"/>
            <a:r>
              <a:rPr lang="en-US" dirty="0"/>
              <a:t>Netflix reports to add a “healthy dose of popularity” to their recommendations</a:t>
            </a:r>
          </a:p>
          <a:p>
            <a:pPr lvl="1"/>
            <a:r>
              <a:rPr lang="en-US" dirty="0"/>
              <a:t>Recent developments in better theoretical understanding how to leverage the important signal for improved recommendations</a:t>
            </a:r>
          </a:p>
          <a:p>
            <a:pPr lvl="2"/>
            <a:r>
              <a:rPr lang="en-US" dirty="0"/>
              <a:t>While mitigating possible distortions</a:t>
            </a:r>
          </a:p>
        </p:txBody>
      </p:sp>
    </p:spTree>
    <p:extLst>
      <p:ext uri="{BB962C8B-B14F-4D97-AF65-F5344CB8AC3E}">
        <p14:creationId xmlns:p14="http://schemas.microsoft.com/office/powerpoint/2010/main" val="289975919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feedback loop</a:t>
            </a:r>
          </a:p>
          <a:p>
            <a:pPr lvl="1"/>
            <a:r>
              <a:rPr lang="en-US" dirty="0"/>
              <a:t>Major source of the bias lies in how the data is collected on real-world sites</a:t>
            </a:r>
          </a:p>
          <a:p>
            <a:pPr lvl="2"/>
            <a:r>
              <a:rPr lang="en-US" dirty="0"/>
              <a:t>If a recommendation system is in place, its recommended items will receive more attention and interactions</a:t>
            </a:r>
          </a:p>
          <a:p>
            <a:pPr lvl="2"/>
            <a:r>
              <a:rPr lang="en-US" dirty="0"/>
              <a:t>These will be fed back to the system as inputs</a:t>
            </a:r>
          </a:p>
          <a:p>
            <a:pPr lvl="2"/>
            <a:r>
              <a:rPr lang="en-US" dirty="0"/>
              <a:t>In sum, this leads to a magnification effect</a:t>
            </a:r>
          </a:p>
          <a:p>
            <a:pPr lvl="3"/>
            <a:r>
              <a:rPr lang="en-US" dirty="0"/>
              <a:t>aka Snowball effect, Matthew effect, rich-get-richer</a:t>
            </a:r>
          </a:p>
          <a:p>
            <a:pPr lvl="2"/>
            <a:r>
              <a:rPr lang="en-US" dirty="0"/>
              <a:t>In the end, the system is stuck in own assumptions, missing opportunities to recommend certain items </a:t>
            </a:r>
          </a:p>
        </p:txBody>
      </p:sp>
    </p:spTree>
    <p:extLst>
      <p:ext uri="{BB962C8B-B14F-4D97-AF65-F5344CB8AC3E}">
        <p14:creationId xmlns:p14="http://schemas.microsoft.com/office/powerpoint/2010/main" val="30505196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feedback loop</a:t>
            </a:r>
          </a:p>
          <a:p>
            <a:pPr lvl="1"/>
            <a:r>
              <a:rPr lang="en-US" dirty="0"/>
              <a:t>May lead to perverse incentives in real-world deployments</a:t>
            </a:r>
          </a:p>
          <a:p>
            <a:pPr lvl="2"/>
            <a:r>
              <a:rPr lang="en-US" dirty="0"/>
              <a:t>Focusing on certain highly-popular (including controversial) items may lead high user engagement, which often is associated with short-term revenue</a:t>
            </a:r>
          </a:p>
          <a:p>
            <a:pPr lvl="2"/>
            <a:r>
              <a:rPr lang="en-US" dirty="0"/>
              <a:t>Blindly targeting such items my lead to compulsive or toxic behavior</a:t>
            </a:r>
          </a:p>
          <a:p>
            <a:pPr lvl="1"/>
            <a:r>
              <a:rPr lang="en-US" dirty="0"/>
              <a:t>May hurt long term business performance</a:t>
            </a:r>
          </a:p>
          <a:p>
            <a:pPr lvl="1"/>
            <a:r>
              <a:rPr lang="en-US" dirty="0"/>
              <a:t>May lead to toxic phenomena</a:t>
            </a:r>
          </a:p>
          <a:p>
            <a:pPr lvl="2"/>
            <a:r>
              <a:rPr lang="en-US" dirty="0"/>
              <a:t>Misinformation spreading, polarization, radicalization</a:t>
            </a:r>
          </a:p>
          <a:p>
            <a:pPr lvl="1"/>
            <a:r>
              <a:rPr lang="en-US" dirty="0"/>
              <a:t>Thus, such phenomena need close attention</a:t>
            </a:r>
          </a:p>
        </p:txBody>
      </p:sp>
    </p:spTree>
    <p:extLst>
      <p:ext uri="{BB962C8B-B14F-4D97-AF65-F5344CB8AC3E}">
        <p14:creationId xmlns:p14="http://schemas.microsoft.com/office/powerpoint/2010/main" val="37733365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feedback loop – reinforcement learning</a:t>
            </a:r>
          </a:p>
          <a:p>
            <a:pPr lvl="1"/>
            <a:r>
              <a:rPr lang="en-US" dirty="0"/>
              <a:t>Reinforcement learning as one promising approach to break the feedback loop</a:t>
            </a:r>
          </a:p>
          <a:p>
            <a:pPr lvl="1"/>
            <a:r>
              <a:rPr lang="en-US" dirty="0"/>
              <a:t>Algorithm aims to please and learn simultaneously</a:t>
            </a:r>
          </a:p>
          <a:p>
            <a:pPr lvl="1"/>
            <a:r>
              <a:rPr lang="en-US" dirty="0"/>
              <a:t>Recommendation seen as opportunity to both:</a:t>
            </a:r>
          </a:p>
          <a:p>
            <a:pPr lvl="2"/>
            <a:r>
              <a:rPr lang="en-US" dirty="0"/>
              <a:t>match user interests to the current system knowledge</a:t>
            </a:r>
          </a:p>
          <a:p>
            <a:pPr lvl="2"/>
            <a:r>
              <a:rPr lang="en-US" dirty="0"/>
              <a:t>extend the knowledge by exploring unexplored areas</a:t>
            </a:r>
          </a:p>
          <a:p>
            <a:pPr lvl="1"/>
            <a:r>
              <a:rPr lang="en-US" dirty="0"/>
              <a:t>Thus, both the short-term and long-term perspective are considered (exploration and exploitation)</a:t>
            </a:r>
          </a:p>
          <a:p>
            <a:pPr lvl="2"/>
            <a:r>
              <a:rPr lang="en-US" dirty="0"/>
              <a:t>Most traditional research, in contrast, only looks at the once-in-a-lifetime interaction with the user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435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feedback loop – reinforcement learning</a:t>
            </a:r>
          </a:p>
          <a:p>
            <a:pPr lvl="1"/>
            <a:r>
              <a:rPr lang="en-US" dirty="0"/>
              <a:t>Multi-armed Bandit (MAB)</a:t>
            </a:r>
          </a:p>
          <a:p>
            <a:pPr lvl="2"/>
            <a:r>
              <a:rPr lang="en-US" dirty="0"/>
              <a:t>Items seen as actions to be selected</a:t>
            </a:r>
          </a:p>
          <a:p>
            <a:pPr lvl="2"/>
            <a:r>
              <a:rPr lang="en-US" dirty="0"/>
              <a:t>Actions return a reward when chosen (utility/value for the user)</a:t>
            </a:r>
          </a:p>
          <a:p>
            <a:pPr lvl="2"/>
            <a:r>
              <a:rPr lang="en-US" dirty="0"/>
              <a:t>Goal is to maximize cumulative rewards over time</a:t>
            </a:r>
          </a:p>
          <a:p>
            <a:pPr lvl="2"/>
            <a:r>
              <a:rPr lang="en-US" dirty="0"/>
              <a:t>MAB algorithms break the loop, loosely speaking by a bit of informed randomness</a:t>
            </a:r>
          </a:p>
          <a:p>
            <a:pPr lvl="2"/>
            <a:r>
              <a:rPr lang="en-US" dirty="0"/>
              <a:t>Personalization is implemented through contextual variants, where the context includes the user, and the reward depends on the context</a:t>
            </a:r>
          </a:p>
        </p:txBody>
      </p:sp>
    </p:spTree>
    <p:extLst>
      <p:ext uri="{BB962C8B-B14F-4D97-AF65-F5344CB8AC3E}">
        <p14:creationId xmlns:p14="http://schemas.microsoft.com/office/powerpoint/2010/main" val="271978227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  <a:p>
            <a:pPr lvl="1"/>
            <a:r>
              <a:rPr lang="en-US" dirty="0"/>
              <a:t>Popularity bias may arise from a feedback loop and different mutually-enforcing effects</a:t>
            </a:r>
          </a:p>
          <a:p>
            <a:pPr lvl="1"/>
            <a:r>
              <a:rPr lang="en-US" dirty="0"/>
              <a:t>Novelty-enhancement techniques, bias countering and reinforcement learning as promising approaches</a:t>
            </a:r>
          </a:p>
          <a:p>
            <a:pPr lvl="1"/>
            <a:r>
              <a:rPr lang="en-US" dirty="0"/>
              <a:t>Targeting at a healthy degree of explorations in the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7283860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feedback loop</a:t>
            </a:r>
          </a:p>
          <a:p>
            <a:pPr lvl="1"/>
            <a:r>
              <a:rPr lang="en-US" dirty="0"/>
              <a:t>Markov Decision Process (MDP) as another general modeling approach</a:t>
            </a:r>
          </a:p>
          <a:p>
            <a:pPr lvl="2"/>
            <a:r>
              <a:rPr lang="en-US" dirty="0"/>
              <a:t>Models the effects of recommendations on the user’s state</a:t>
            </a:r>
          </a:p>
          <a:p>
            <a:pPr lvl="2"/>
            <a:r>
              <a:rPr lang="en-US" dirty="0"/>
              <a:t>Also a natural fit for sequential problems</a:t>
            </a:r>
          </a:p>
          <a:p>
            <a:pPr lvl="2"/>
            <a:r>
              <a:rPr lang="en-US" dirty="0"/>
              <a:t>MDP requires large amounts of data to be effective</a:t>
            </a:r>
          </a:p>
          <a:p>
            <a:pPr lvl="2"/>
            <a:r>
              <a:rPr lang="en-US" dirty="0"/>
              <a:t>Addressed by complementary offline training, where however biases must be considered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655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 have been successfully applied in practice in various application settings for decades</a:t>
            </a:r>
          </a:p>
          <a:p>
            <a:pPr lvl="1"/>
            <a:r>
              <a:rPr lang="en-US" dirty="0"/>
              <a:t>The value for consumers and business is undisputed</a:t>
            </a:r>
          </a:p>
          <a:p>
            <a:pPr lvl="1"/>
            <a:r>
              <a:rPr lang="en-US" dirty="0"/>
              <a:t>Academic research however mostly not based on studies with deployed systems</a:t>
            </a:r>
          </a:p>
          <a:p>
            <a:pPr lvl="2"/>
            <a:r>
              <a:rPr lang="en-US" dirty="0"/>
              <a:t>Data-centric offline experiments are predominant</a:t>
            </a:r>
          </a:p>
          <a:p>
            <a:pPr lvl="2"/>
            <a:r>
              <a:rPr lang="en-US" dirty="0"/>
              <a:t>Mostly on better prediction models</a:t>
            </a:r>
          </a:p>
          <a:p>
            <a:r>
              <a:rPr lang="en-US" dirty="0"/>
              <a:t>Questions that are not asked much in academia</a:t>
            </a:r>
          </a:p>
          <a:p>
            <a:pPr lvl="1"/>
            <a:r>
              <a:rPr lang="en-US" dirty="0"/>
              <a:t>“What made a recommendation successful?”</a:t>
            </a:r>
          </a:p>
          <a:p>
            <a:pPr lvl="1"/>
            <a:r>
              <a:rPr lang="en-US" dirty="0"/>
              <a:t>“Are popular items, when recommended, more likely to be purchased by users?”</a:t>
            </a:r>
          </a:p>
        </p:txBody>
      </p:sp>
    </p:spTree>
    <p:extLst>
      <p:ext uri="{BB962C8B-B14F-4D97-AF65-F5344CB8AC3E}">
        <p14:creationId xmlns:p14="http://schemas.microsoft.com/office/powerpoint/2010/main" val="74324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BCABA-A325-4B79-AA2B-DBE0A3E7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Perspective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38BC7-49D8-4FC3-964A-B9A6371F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forms of value possible</a:t>
            </a:r>
          </a:p>
          <a:p>
            <a:pPr lvl="1"/>
            <a:r>
              <a:rPr lang="en-US" dirty="0"/>
              <a:t>Both for consumers and providers</a:t>
            </a:r>
          </a:p>
          <a:p>
            <a:pPr lvl="1"/>
            <a:r>
              <a:rPr lang="en-US" dirty="0"/>
              <a:t>Possible consumer value:</a:t>
            </a:r>
          </a:p>
          <a:p>
            <a:pPr lvl="2"/>
            <a:r>
              <a:rPr lang="en-US" dirty="0"/>
              <a:t>Reduce information overload, help people find relevant content </a:t>
            </a:r>
          </a:p>
          <a:p>
            <a:pPr lvl="1"/>
            <a:r>
              <a:rPr lang="en-US" dirty="0"/>
              <a:t>Possible provider value:</a:t>
            </a:r>
          </a:p>
          <a:p>
            <a:pPr lvl="2"/>
            <a:r>
              <a:rPr lang="en-US" dirty="0"/>
              <a:t>Improve Key Performance Indicators, e.g., sales volume or customer retention</a:t>
            </a:r>
          </a:p>
          <a:p>
            <a:r>
              <a:rPr lang="en-US" dirty="0"/>
              <a:t>Academic research commonly abstracts from such specifics</a:t>
            </a:r>
          </a:p>
          <a:p>
            <a:pPr lvl="1"/>
            <a:r>
              <a:rPr lang="en-US" dirty="0"/>
              <a:t>Driven by interest in designing application-independent solutions</a:t>
            </a:r>
          </a:p>
        </p:txBody>
      </p:sp>
    </p:spTree>
    <p:extLst>
      <p:ext uri="{BB962C8B-B14F-4D97-AF65-F5344CB8AC3E}">
        <p14:creationId xmlns:p14="http://schemas.microsoft.com/office/powerpoint/2010/main" val="235951521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addition</a:t>
            </a:r>
          </a:p>
          <a:p>
            <a:pPr lvl="1"/>
            <a:r>
              <a:rPr lang="en-US" dirty="0"/>
              <a:t>Common assumption: higher (offline) accuracy directly leads to better recommendations</a:t>
            </a:r>
          </a:p>
          <a:p>
            <a:pPr lvl="2"/>
            <a:r>
              <a:rPr lang="en-US" dirty="0"/>
              <a:t>As assumedly more relevant items appear higher in the ranked lists</a:t>
            </a:r>
          </a:p>
          <a:p>
            <a:pPr lvl="1"/>
            <a:r>
              <a:rPr lang="en-US" dirty="0"/>
              <a:t>In reality, higher accuracy </a:t>
            </a:r>
            <a:r>
              <a:rPr lang="en-US" i="1" dirty="0"/>
              <a:t>only sometimes</a:t>
            </a:r>
            <a:r>
              <a:rPr lang="en-US" dirty="0"/>
              <a:t> leads to a better </a:t>
            </a:r>
            <a:r>
              <a:rPr lang="en-US" i="1" dirty="0"/>
              <a:t>quality perception </a:t>
            </a:r>
            <a:r>
              <a:rPr lang="en-US" dirty="0"/>
              <a:t>by users</a:t>
            </a:r>
          </a:p>
          <a:p>
            <a:pPr lvl="1"/>
            <a:r>
              <a:rPr lang="en-US" dirty="0"/>
              <a:t>And, it is less than certain that higher offline accuracy (on past data) leads to better </a:t>
            </a:r>
            <a:r>
              <a:rPr lang="en-US" i="1" dirty="0"/>
              <a:t>value</a:t>
            </a:r>
            <a:r>
              <a:rPr lang="en-US" dirty="0"/>
              <a:t> for consumers or providers</a:t>
            </a:r>
          </a:p>
        </p:txBody>
      </p:sp>
    </p:spTree>
    <p:extLst>
      <p:ext uri="{BB962C8B-B14F-4D97-AF65-F5344CB8AC3E}">
        <p14:creationId xmlns:p14="http://schemas.microsoft.com/office/powerpoint/2010/main" val="35890896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with accuracy, illustrated</a:t>
            </a:r>
          </a:p>
          <a:p>
            <a:pPr lvl="1"/>
            <a:r>
              <a:rPr lang="en-US" dirty="0"/>
              <a:t>Assume a user who loved the first two Avenger movies, and rated them highly</a:t>
            </a:r>
          </a:p>
          <a:p>
            <a:pPr lvl="1"/>
            <a:r>
              <a:rPr lang="en-US" dirty="0"/>
              <a:t>An algorithm that recommends three more Avenger movies, will probably have 100% accuracy</a:t>
            </a:r>
          </a:p>
          <a:p>
            <a:pPr lvl="1"/>
            <a:r>
              <a:rPr lang="en-US" dirty="0"/>
              <a:t>But the value may in fact be zero (or negative)</a:t>
            </a:r>
          </a:p>
          <a:p>
            <a:pPr lvl="2"/>
            <a:r>
              <a:rPr lang="en-US" dirty="0"/>
              <a:t>The user would have watched these movies anyway, and may find the recommendations monotone</a:t>
            </a:r>
          </a:p>
          <a:p>
            <a:pPr lvl="2"/>
            <a:r>
              <a:rPr lang="en-US" dirty="0"/>
              <a:t>The provider could have used the opportunity to promote some other movies</a:t>
            </a:r>
          </a:p>
          <a:p>
            <a:pPr lvl="1"/>
            <a:r>
              <a:rPr lang="en-US" dirty="0"/>
              <a:t>We need to move beyond offline accuracy evaluation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326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impact w. humans in the loop</a:t>
            </a:r>
          </a:p>
          <a:p>
            <a:pPr lvl="1"/>
            <a:r>
              <a:rPr lang="en-US" dirty="0"/>
              <a:t>Questions to ask</a:t>
            </a:r>
          </a:p>
          <a:p>
            <a:pPr lvl="2"/>
            <a:r>
              <a:rPr lang="en-US" dirty="0"/>
              <a:t>Would users find the recommendations provided by a system </a:t>
            </a:r>
            <a:r>
              <a:rPr lang="en-US" i="1" dirty="0"/>
              <a:t>useful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Would they find them </a:t>
            </a:r>
            <a:r>
              <a:rPr lang="en-US" i="1" dirty="0"/>
              <a:t>novel</a:t>
            </a:r>
            <a:r>
              <a:rPr lang="en-US" dirty="0"/>
              <a:t>, </a:t>
            </a:r>
            <a:r>
              <a:rPr lang="en-US" i="1" dirty="0"/>
              <a:t>diverse</a:t>
            </a:r>
            <a:r>
              <a:rPr lang="en-US" dirty="0"/>
              <a:t>, or </a:t>
            </a:r>
            <a:r>
              <a:rPr lang="en-US" i="1" dirty="0"/>
              <a:t>entertaining</a:t>
            </a:r>
            <a:r>
              <a:rPr lang="en-US" dirty="0"/>
              <a:t>, and would they ultimately be </a:t>
            </a:r>
            <a:r>
              <a:rPr lang="en-US" i="1" dirty="0"/>
              <a:t>satisfied</a:t>
            </a:r>
            <a:r>
              <a:rPr lang="en-US" dirty="0"/>
              <a:t> with the recommendations?</a:t>
            </a:r>
          </a:p>
          <a:p>
            <a:pPr lvl="2"/>
            <a:r>
              <a:rPr lang="en-US" dirty="0"/>
              <a:t>Would they believe that the system’s recommendations are </a:t>
            </a:r>
            <a:r>
              <a:rPr lang="en-US" i="1" dirty="0"/>
              <a:t>trustworthy</a:t>
            </a:r>
            <a:r>
              <a:rPr lang="en-US" dirty="0"/>
              <a:t>, would they like to see an explanation?</a:t>
            </a:r>
          </a:p>
          <a:p>
            <a:pPr lvl="2"/>
            <a:r>
              <a:rPr lang="en-US" dirty="0"/>
              <a:t>Will they consider the system’s recommendations in their decisions </a:t>
            </a:r>
            <a:r>
              <a:rPr lang="en-US" i="1" dirty="0"/>
              <a:t>in the future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These aspects may influence if a user accepts a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6256578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impact w. humans in the loop</a:t>
            </a:r>
          </a:p>
          <a:p>
            <a:pPr lvl="1"/>
            <a:r>
              <a:rPr lang="en-US" dirty="0"/>
              <a:t>The asked questions cannot be answered with typical offline experiments</a:t>
            </a:r>
          </a:p>
          <a:p>
            <a:pPr lvl="1"/>
            <a:r>
              <a:rPr lang="en-US" dirty="0"/>
              <a:t>Recommendation is – to a large extent – a problem of </a:t>
            </a:r>
            <a:r>
              <a:rPr lang="en-US" i="1" dirty="0"/>
              <a:t>human computer interaction</a:t>
            </a:r>
          </a:p>
          <a:p>
            <a:pPr lvl="1"/>
            <a:r>
              <a:rPr lang="en-US" dirty="0"/>
              <a:t>Studies that involve humans are necessary to understand these aspects</a:t>
            </a:r>
          </a:p>
          <a:p>
            <a:pPr lvl="1"/>
            <a:r>
              <a:rPr lang="en-US" i="1" dirty="0"/>
              <a:t>Most common form:</a:t>
            </a:r>
            <a:r>
              <a:rPr lang="en-US" dirty="0"/>
              <a:t> Experiments in the form of a randomized controlled trial (RCT)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936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5B88F-1462-4C58-8B4A-D60FFA0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DB5DE0-335E-43EA-889C-F35BC52A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Controlled Trials (RCT)</a:t>
            </a:r>
          </a:p>
          <a:p>
            <a:pPr lvl="1"/>
            <a:r>
              <a:rPr lang="en-US" dirty="0"/>
              <a:t>Participants are </a:t>
            </a:r>
            <a:r>
              <a:rPr lang="en-US" b="1" dirty="0"/>
              <a:t>randomly</a:t>
            </a:r>
            <a:r>
              <a:rPr lang="en-US" dirty="0"/>
              <a:t> assigned to either a </a:t>
            </a:r>
            <a:r>
              <a:rPr lang="en-US" i="1" dirty="0"/>
              <a:t>control </a:t>
            </a:r>
            <a:r>
              <a:rPr lang="en-US" dirty="0"/>
              <a:t>group or to one more </a:t>
            </a:r>
            <a:r>
              <a:rPr lang="en-US" i="1" dirty="0"/>
              <a:t>treatment </a:t>
            </a:r>
            <a:r>
              <a:rPr lang="en-US" dirty="0"/>
              <a:t>groups</a:t>
            </a:r>
          </a:p>
          <a:p>
            <a:pPr lvl="1"/>
            <a:r>
              <a:rPr lang="en-US" dirty="0"/>
              <a:t>Common in many studies in the literature:</a:t>
            </a:r>
          </a:p>
          <a:p>
            <a:pPr lvl="2"/>
            <a:r>
              <a:rPr lang="en-US" dirty="0"/>
              <a:t>Users interact with different version of a prototype system</a:t>
            </a:r>
          </a:p>
          <a:p>
            <a:pPr lvl="2"/>
            <a:r>
              <a:rPr lang="en-US" dirty="0"/>
              <a:t>Study is done in a controlled environment, e.g., in a lab</a:t>
            </a:r>
          </a:p>
          <a:p>
            <a:pPr lvl="2"/>
            <a:r>
              <a:rPr lang="en-US" dirty="0"/>
              <a:t>Users accomplish a set of predefined tasks</a:t>
            </a:r>
          </a:p>
          <a:p>
            <a:pPr lvl="1"/>
            <a:r>
              <a:rPr lang="en-US" dirty="0"/>
              <a:t>Design of study depends on research question / hypothesis</a:t>
            </a:r>
          </a:p>
          <a:p>
            <a:pPr lvl="2"/>
            <a:r>
              <a:rPr lang="en-US" dirty="0"/>
              <a:t>Has to be defined in advance, “theory development”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6516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5B88F-1462-4C58-8B4A-D60FFA0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DB5DE0-335E-43EA-889C-F35BC52A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Controlled Trials (RCT)</a:t>
            </a:r>
          </a:p>
          <a:p>
            <a:pPr lvl="1"/>
            <a:r>
              <a:rPr lang="en-US" i="1" dirty="0"/>
              <a:t>Example scenario:</a:t>
            </a:r>
            <a:r>
              <a:rPr lang="en-US" dirty="0"/>
              <a:t> Effect of explanations on users’ decision effort and trust in the system is investigated</a:t>
            </a:r>
          </a:p>
          <a:p>
            <a:pPr lvl="2"/>
            <a:r>
              <a:rPr lang="en-US" dirty="0"/>
              <a:t>Control group does not receive explanations, treatment group receives explanations</a:t>
            </a:r>
          </a:p>
          <a:p>
            <a:pPr lvl="3"/>
            <a:r>
              <a:rPr lang="en-US" dirty="0"/>
              <a:t>Many detailed design choices to be made here</a:t>
            </a:r>
          </a:p>
          <a:p>
            <a:pPr lvl="2"/>
            <a:r>
              <a:rPr lang="en-US" dirty="0"/>
              <a:t>Participants are instructed to provide preferences, select a recommendation, fill out a questionnaire about their perception of the system in various dimensions</a:t>
            </a:r>
          </a:p>
          <a:p>
            <a:pPr lvl="3"/>
            <a:r>
              <a:rPr lang="en-US" dirty="0"/>
              <a:t>e.g. relevance of recommendations, perceived effort, trustworthiness of the system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903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5B88F-1462-4C58-8B4A-D60FFA0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DB5DE0-335E-43EA-889C-F35BC52A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Controlled Trials (RCT)</a:t>
            </a:r>
          </a:p>
          <a:p>
            <a:pPr lvl="1"/>
            <a:r>
              <a:rPr lang="en-US" i="1" dirty="0"/>
              <a:t>Example scenario:</a:t>
            </a:r>
            <a:endParaRPr lang="en-US" dirty="0"/>
          </a:p>
          <a:p>
            <a:pPr lvl="2"/>
            <a:r>
              <a:rPr lang="en-US" i="1" dirty="0"/>
              <a:t>Hypothesis in advance:</a:t>
            </a:r>
            <a:r>
              <a:rPr lang="en-US" dirty="0"/>
              <a:t> The provision of explanations has a positive effect on the perceived trustworthiness of the system, but increases the decision effort</a:t>
            </a:r>
          </a:p>
          <a:p>
            <a:pPr lvl="2"/>
            <a:r>
              <a:rPr lang="en-US" dirty="0"/>
              <a:t>Establish independent and dependent variables</a:t>
            </a:r>
          </a:p>
          <a:p>
            <a:pPr lvl="2"/>
            <a:r>
              <a:rPr lang="en-US" dirty="0"/>
              <a:t>Collect data</a:t>
            </a:r>
          </a:p>
          <a:p>
            <a:pPr lvl="3"/>
            <a:r>
              <a:rPr lang="en-US" dirty="0"/>
              <a:t>Through questionnaire</a:t>
            </a:r>
          </a:p>
          <a:p>
            <a:pPr lvl="3"/>
            <a:r>
              <a:rPr lang="en-US" dirty="0"/>
              <a:t>And/or through observing the user’s behavior and choices, e.g., mouse clicks, decision time</a:t>
            </a:r>
          </a:p>
          <a:p>
            <a:pPr lvl="1"/>
            <a:r>
              <a:rPr lang="en-US" dirty="0"/>
              <a:t>After data collection</a:t>
            </a:r>
          </a:p>
          <a:p>
            <a:pPr lvl="2"/>
            <a:r>
              <a:rPr lang="en-US" dirty="0"/>
              <a:t>Apply statistical analysis to assess if explanations are likely to have influenced the 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410910830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based on user experiments: </a:t>
            </a:r>
          </a:p>
          <a:p>
            <a:pPr lvl="1"/>
            <a:r>
              <a:rPr lang="en-US" dirty="0"/>
              <a:t>Research is guided by underlying hypothesis, often based on theoretical consideration</a:t>
            </a:r>
          </a:p>
          <a:p>
            <a:pPr lvl="1"/>
            <a:r>
              <a:rPr lang="en-US" dirty="0"/>
              <a:t>Each study typically requires a specific design</a:t>
            </a:r>
          </a:p>
          <a:p>
            <a:pPr lvl="2"/>
            <a:r>
              <a:rPr lang="en-US" dirty="0"/>
              <a:t>Flaws in the design require a re-execution of the entire study with an improved design</a:t>
            </a:r>
          </a:p>
          <a:p>
            <a:pPr lvl="1"/>
            <a:r>
              <a:rPr lang="en-US" dirty="0"/>
              <a:t>Need to involve representative study participants</a:t>
            </a:r>
          </a:p>
          <a:p>
            <a:pPr lvl="2"/>
            <a:r>
              <a:rPr lang="en-US" dirty="0"/>
              <a:t>Recently, crowdworkers are often involved</a:t>
            </a:r>
          </a:p>
          <a:p>
            <a:r>
              <a:rPr lang="en-US" dirty="0"/>
              <a:t>In sum: </a:t>
            </a:r>
          </a:p>
          <a:p>
            <a:pPr lvl="1"/>
            <a:r>
              <a:rPr lang="en-US" dirty="0"/>
              <a:t>Such user studies are often more effortful than offline experiments</a:t>
            </a:r>
          </a:p>
        </p:txBody>
      </p:sp>
    </p:spTree>
    <p:extLst>
      <p:ext uri="{BB962C8B-B14F-4D97-AF65-F5344CB8AC3E}">
        <p14:creationId xmlns:p14="http://schemas.microsoft.com/office/powerpoint/2010/main" val="28704722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experiments – frameworks</a:t>
            </a:r>
          </a:p>
          <a:p>
            <a:pPr lvl="1"/>
            <a:r>
              <a:rPr lang="en-US" dirty="0"/>
              <a:t>Ambitions to make such studies standardized to some extent</a:t>
            </a:r>
          </a:p>
          <a:p>
            <a:pPr lvl="1"/>
            <a:r>
              <a:rPr lang="en-US" dirty="0"/>
              <a:t>Pre-defined hypothesized relationships between variables</a:t>
            </a:r>
          </a:p>
          <a:p>
            <a:pPr lvl="1"/>
            <a:r>
              <a:rPr lang="en-US" dirty="0"/>
              <a:t>Pre-defined and validated questionnaires</a:t>
            </a:r>
          </a:p>
          <a:p>
            <a:pPr lvl="1"/>
            <a:r>
              <a:rPr lang="en-US" dirty="0"/>
              <a:t>One example: The </a:t>
            </a:r>
            <a:r>
              <a:rPr lang="en-US" dirty="0" err="1"/>
              <a:t>ResQue</a:t>
            </a:r>
            <a:r>
              <a:rPr lang="en-US" dirty="0"/>
              <a:t> Framework</a:t>
            </a:r>
          </a:p>
          <a:p>
            <a:pPr lvl="2"/>
            <a:r>
              <a:rPr lang="en-US" dirty="0"/>
              <a:t>“Recommender Systems Quality of User Experience”</a:t>
            </a:r>
          </a:p>
          <a:p>
            <a:pPr lvl="2"/>
            <a:r>
              <a:rPr lang="en-US" dirty="0"/>
              <a:t>Inspired by the Technology Acceptance Model (TAM)</a:t>
            </a:r>
          </a:p>
        </p:txBody>
      </p:sp>
    </p:spTree>
    <p:extLst>
      <p:ext uri="{BB962C8B-B14F-4D97-AF65-F5344CB8AC3E}">
        <p14:creationId xmlns:p14="http://schemas.microsoft.com/office/powerpoint/2010/main" val="13520080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ResQue</a:t>
            </a:r>
            <a:r>
              <a:rPr lang="en-US" dirty="0"/>
              <a:t> Framework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31A3B5-4C4B-4F1F-A8B6-37C85E78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348880"/>
            <a:ext cx="5759624" cy="42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A0AAB-F23C-476F-BE86-E25B9B5A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Problem Characterization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4127B-EE6F-4906-BD05-074486B0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abstract computational task:</a:t>
            </a:r>
          </a:p>
          <a:p>
            <a:pPr lvl="1"/>
            <a:r>
              <a:rPr lang="en-US" dirty="0"/>
              <a:t>Compute an estimate of the absolute or relative relevance of individual items for a given user</a:t>
            </a:r>
          </a:p>
          <a:p>
            <a:r>
              <a:rPr lang="en-US" dirty="0"/>
              <a:t>A common formalization:</a:t>
            </a:r>
          </a:p>
          <a:p>
            <a:pPr lvl="1"/>
            <a:r>
              <a:rPr lang="en-US" dirty="0"/>
              <a:t>Given a set of users U, a set of items I, a utility function </a:t>
            </a:r>
            <a:br>
              <a:rPr lang="en-US" dirty="0"/>
            </a:br>
            <a:r>
              <a:rPr lang="en-US" dirty="0"/>
              <a:t>(which maps users and items to a utility value)</a:t>
            </a:r>
          </a:p>
          <a:p>
            <a:pPr lvl="1"/>
            <a:r>
              <a:rPr lang="en-US" dirty="0"/>
              <a:t>Recommend the item(s) with the highest utility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0C5456-EA8C-489B-970E-6F78D9EE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4801045"/>
            <a:ext cx="5832648" cy="14279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C0C87E-266B-4B1A-81DA-9AC03E00E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034" y="3833936"/>
            <a:ext cx="16287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605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28800"/>
            <a:ext cx="9358064" cy="4467200"/>
          </a:xfrm>
        </p:spPr>
        <p:txBody>
          <a:bodyPr/>
          <a:lstStyle/>
          <a:p>
            <a:r>
              <a:rPr lang="en-US" dirty="0" err="1"/>
              <a:t>ResQue</a:t>
            </a:r>
            <a:r>
              <a:rPr lang="en-US" dirty="0"/>
              <a:t> – </a:t>
            </a:r>
            <a:r>
              <a:rPr lang="en-US" i="1" dirty="0"/>
              <a:t>path analysis</a:t>
            </a:r>
            <a:r>
              <a:rPr lang="en-US" dirty="0"/>
              <a:t> outcome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5BF2C3-5DD6-499A-A49E-8B425051E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2276872"/>
            <a:ext cx="6011961" cy="40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335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experiments, in sum</a:t>
            </a:r>
          </a:p>
          <a:p>
            <a:pPr lvl="1"/>
            <a:r>
              <a:rPr lang="en-US" dirty="0"/>
              <a:t>Can inform us about important aspects that cannot be answered by offline experiments</a:t>
            </a:r>
          </a:p>
          <a:p>
            <a:pPr lvl="2"/>
            <a:r>
              <a:rPr lang="en-US" dirty="0"/>
              <a:t>In particular when it comes to the user experience</a:t>
            </a:r>
          </a:p>
          <a:p>
            <a:pPr lvl="1"/>
            <a:r>
              <a:rPr lang="en-US" dirty="0"/>
              <a:t>Should be used as an instrument more often</a:t>
            </a:r>
          </a:p>
          <a:p>
            <a:pPr lvl="1"/>
            <a:r>
              <a:rPr lang="en-US" dirty="0"/>
              <a:t>Have their limitations</a:t>
            </a:r>
          </a:p>
          <a:p>
            <a:pPr lvl="2"/>
            <a:r>
              <a:rPr lang="en-US" dirty="0"/>
              <a:t>As participants are not interacting with a real system and are not real making, e.g., purchase decisions</a:t>
            </a:r>
          </a:p>
          <a:p>
            <a:r>
              <a:rPr lang="en-US" dirty="0"/>
              <a:t>Other forms of user-centric studies exist</a:t>
            </a:r>
          </a:p>
          <a:p>
            <a:pPr lvl="1"/>
            <a:r>
              <a:rPr lang="en-US" dirty="0"/>
              <a:t>e.g., qualitative studies (focus groups and interviews), observational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12935099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 and business value</a:t>
            </a:r>
          </a:p>
          <a:p>
            <a:pPr lvl="1"/>
            <a:r>
              <a:rPr lang="en-US" dirty="0"/>
              <a:t>Literature focuses on consumer value</a:t>
            </a:r>
          </a:p>
          <a:p>
            <a:pPr lvl="2"/>
            <a:r>
              <a:rPr lang="en-US" dirty="0"/>
              <a:t>e.g., reduced information overload or improved discovery</a:t>
            </a:r>
          </a:p>
          <a:p>
            <a:pPr lvl="1"/>
            <a:r>
              <a:rPr lang="en-US" dirty="0"/>
              <a:t>Assuming this is at least indirectly beneficial for providers</a:t>
            </a:r>
          </a:p>
          <a:p>
            <a:pPr lvl="2"/>
            <a:r>
              <a:rPr lang="en-US" dirty="0"/>
              <a:t>e.g., more engagement through discovery leads to lower customer churn</a:t>
            </a:r>
          </a:p>
          <a:p>
            <a:pPr lvl="1"/>
            <a:r>
              <a:rPr lang="en-US" dirty="0"/>
              <a:t>Consumer and provider goals may however be not aligned</a:t>
            </a:r>
          </a:p>
          <a:p>
            <a:pPr lvl="2"/>
            <a:r>
              <a:rPr lang="en-US" dirty="0"/>
              <a:t>Leading to a </a:t>
            </a:r>
            <a:r>
              <a:rPr lang="en-US" i="1" dirty="0"/>
              <a:t>multi-stakeholder </a:t>
            </a:r>
            <a:r>
              <a:rPr lang="en-US" dirty="0"/>
              <a:t>recommendation problem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572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multi-stakeholder optimization problem</a:t>
            </a:r>
          </a:p>
          <a:p>
            <a:pPr lvl="1"/>
            <a:r>
              <a:rPr lang="en-US" dirty="0"/>
              <a:t>Different involved entities</a:t>
            </a:r>
          </a:p>
          <a:p>
            <a:pPr lvl="2"/>
            <a:r>
              <a:rPr lang="en-US" i="1" dirty="0"/>
              <a:t>Consumers or End Users:</a:t>
            </a:r>
            <a:r>
              <a:rPr lang="en-US" dirty="0"/>
              <a:t> Recipients of the recommendations, individuals or groups</a:t>
            </a:r>
          </a:p>
          <a:p>
            <a:pPr lvl="2"/>
            <a:r>
              <a:rPr lang="en-US" i="1" dirty="0"/>
              <a:t>Recommendation Service Providers:</a:t>
            </a:r>
            <a:r>
              <a:rPr lang="en-US" dirty="0"/>
              <a:t> Organizations that are in control of the RS, which they run as part of their business</a:t>
            </a:r>
          </a:p>
          <a:p>
            <a:pPr lvl="3"/>
            <a:r>
              <a:rPr lang="en-US" dirty="0"/>
              <a:t>e.g. online retailers, streaming service providers</a:t>
            </a:r>
          </a:p>
          <a:p>
            <a:pPr lvl="2"/>
            <a:r>
              <a:rPr lang="en-US" i="1" dirty="0"/>
              <a:t>Suppliers:</a:t>
            </a:r>
            <a:r>
              <a:rPr lang="en-US" dirty="0"/>
              <a:t> Entities that create or provide the items that can be recommended, e.g., manufacturers; can also be the same as the RS service providers</a:t>
            </a:r>
          </a:p>
          <a:p>
            <a:pPr lvl="2"/>
            <a:r>
              <a:rPr lang="en-US" i="1" dirty="0"/>
              <a:t>Society:</a:t>
            </a:r>
            <a:r>
              <a:rPr lang="en-US" dirty="0"/>
              <a:t> RS may affect a larger fraction of society, e.g., news feed recommendations on global-scale social networks</a:t>
            </a:r>
          </a:p>
        </p:txBody>
      </p:sp>
    </p:spTree>
    <p:extLst>
      <p:ext uri="{BB962C8B-B14F-4D97-AF65-F5344CB8AC3E}">
        <p14:creationId xmlns:p14="http://schemas.microsoft.com/office/powerpoint/2010/main" val="389771323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28800"/>
            <a:ext cx="10510192" cy="4467200"/>
          </a:xfrm>
        </p:spPr>
        <p:txBody>
          <a:bodyPr/>
          <a:lstStyle/>
          <a:p>
            <a:r>
              <a:rPr lang="en-US" dirty="0"/>
              <a:t>Multi-Stakeholder Challenges: Example</a:t>
            </a:r>
          </a:p>
          <a:p>
            <a:pPr lvl="1"/>
            <a:r>
              <a:rPr lang="en-US" dirty="0"/>
              <a:t>Hotel search service charges commission fee to hotel owners per booking</a:t>
            </a:r>
          </a:p>
          <a:p>
            <a:pPr lvl="1"/>
            <a:r>
              <a:rPr lang="en-US" dirty="0"/>
              <a:t>Consumer perspective</a:t>
            </a:r>
          </a:p>
          <a:p>
            <a:pPr lvl="2"/>
            <a:r>
              <a:rPr lang="en-US" dirty="0"/>
              <a:t>Best recommendation satisfies specific needs, observing budget constraints</a:t>
            </a:r>
          </a:p>
          <a:p>
            <a:pPr lvl="2"/>
            <a:r>
              <a:rPr lang="en-US" dirty="0"/>
              <a:t>Service provider wants to maximize commission fees</a:t>
            </a:r>
          </a:p>
          <a:p>
            <a:pPr lvl="2"/>
            <a:r>
              <a:rPr lang="en-US" dirty="0"/>
              <a:t>Recommender might want to prioritize hotels that reasonably match customer needs, but maximizes profit</a:t>
            </a:r>
          </a:p>
          <a:p>
            <a:pPr lvl="2"/>
            <a:r>
              <a:rPr lang="en-US" dirty="0"/>
              <a:t>At the same time, the provider wants to ensure that all hotels are recommended from time to time, so that the platform remains attractive for owners</a:t>
            </a:r>
          </a:p>
          <a:p>
            <a:pPr lvl="2"/>
            <a:r>
              <a:rPr lang="en-US" dirty="0"/>
              <a:t>The hotel chains, finally, may have an interest that certain hotels are promoted through recommendations, for example expensive ones</a:t>
            </a:r>
          </a:p>
        </p:txBody>
      </p:sp>
    </p:spTree>
    <p:extLst>
      <p:ext uri="{BB962C8B-B14F-4D97-AF65-F5344CB8AC3E}">
        <p14:creationId xmlns:p14="http://schemas.microsoft.com/office/powerpoint/2010/main" val="28853935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Multi-stakeholder recommendation</a:t>
            </a:r>
          </a:p>
          <a:p>
            <a:pPr lvl="1"/>
            <a:r>
              <a:rPr lang="en-US" dirty="0"/>
              <a:t>Today, research is still limited</a:t>
            </a:r>
          </a:p>
          <a:p>
            <a:pPr lvl="2"/>
            <a:r>
              <a:rPr lang="en-US" dirty="0"/>
              <a:t>Partly in price and profit aware recommender systems,</a:t>
            </a:r>
          </a:p>
          <a:p>
            <a:pPr lvl="2"/>
            <a:r>
              <a:rPr lang="en-US" dirty="0"/>
              <a:t>in reciprocal recommendation (jobs, dating),</a:t>
            </a:r>
          </a:p>
          <a:p>
            <a:pPr lvl="2"/>
            <a:r>
              <a:rPr lang="en-US" dirty="0"/>
              <a:t>and in fairness-oriented research</a:t>
            </a:r>
          </a:p>
          <a:p>
            <a:pPr lvl="1"/>
            <a:r>
              <a:rPr lang="en-US" dirty="0"/>
              <a:t>Challenges:</a:t>
            </a:r>
          </a:p>
          <a:p>
            <a:pPr lvl="2"/>
            <a:r>
              <a:rPr lang="en-US" dirty="0"/>
              <a:t>Limited availability of data (e.g., about price and profit)</a:t>
            </a:r>
          </a:p>
          <a:p>
            <a:pPr lvl="2"/>
            <a:r>
              <a:rPr lang="en-US" dirty="0"/>
              <a:t>Existing evaluation approaches focus mostly on accuracy</a:t>
            </a:r>
          </a:p>
          <a:p>
            <a:pPr lvl="1"/>
            <a:r>
              <a:rPr lang="en-US" dirty="0"/>
              <a:t>Perspective:</a:t>
            </a:r>
          </a:p>
          <a:p>
            <a:pPr lvl="2"/>
            <a:r>
              <a:rPr lang="en-US" dirty="0"/>
              <a:t>Relying on simulation approaches, also to capture longitudinal aspects</a:t>
            </a:r>
          </a:p>
        </p:txBody>
      </p:sp>
    </p:spTree>
    <p:extLst>
      <p:ext uri="{BB962C8B-B14F-4D97-AF65-F5344CB8AC3E}">
        <p14:creationId xmlns:p14="http://schemas.microsoft.com/office/powerpoint/2010/main" val="856958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and Value Oriented Recommender Systems Evaluation</a:t>
            </a:r>
          </a:p>
          <a:p>
            <a:pPr lvl="1"/>
            <a:r>
              <a:rPr lang="en-US" dirty="0"/>
              <a:t>In practice, various Key Performance Indicators (KPIs) are relevant</a:t>
            </a:r>
          </a:p>
          <a:p>
            <a:pPr lvl="2"/>
            <a:r>
              <a:rPr lang="en-US" dirty="0"/>
              <a:t>Depending on the purpose of the system and the business model of the provider</a:t>
            </a:r>
          </a:p>
          <a:p>
            <a:r>
              <a:rPr lang="en-US" dirty="0"/>
              <a:t>Common KPIs from the literature</a:t>
            </a:r>
          </a:p>
          <a:p>
            <a:pPr lvl="1"/>
            <a:r>
              <a:rPr lang="en-US" i="1" dirty="0"/>
              <a:t>Click-through-rates (CTR):</a:t>
            </a:r>
            <a:r>
              <a:rPr lang="en-US" dirty="0"/>
              <a:t> Common in ad-based business models. Optimizing for CTR might be short-sighed in recommender systems</a:t>
            </a:r>
          </a:p>
          <a:p>
            <a:pPr lvl="1"/>
            <a:r>
              <a:rPr lang="en-US" i="1" dirty="0"/>
              <a:t>Adoption and Conversion: </a:t>
            </a:r>
            <a:r>
              <a:rPr lang="en-US" dirty="0"/>
              <a:t>Goes beyond counting clinks, and measure if a recommendation was successful, e.g., if they made a purchase or watched a recommended movie</a:t>
            </a:r>
          </a:p>
        </p:txBody>
      </p:sp>
    </p:spTree>
    <p:extLst>
      <p:ext uri="{BB962C8B-B14F-4D97-AF65-F5344CB8AC3E}">
        <p14:creationId xmlns:p14="http://schemas.microsoft.com/office/powerpoint/2010/main" val="2432622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KPIs from the literature</a:t>
            </a:r>
          </a:p>
          <a:p>
            <a:pPr lvl="1"/>
            <a:r>
              <a:rPr lang="en-US" i="1" dirty="0"/>
              <a:t>Sales and Revenue:</a:t>
            </a:r>
            <a:r>
              <a:rPr lang="en-US" dirty="0"/>
              <a:t> The most direct measurement, focus on the </a:t>
            </a:r>
            <a:r>
              <a:rPr lang="en-US" i="1" dirty="0"/>
              <a:t>additional </a:t>
            </a:r>
            <a:r>
              <a:rPr lang="en-US" dirty="0"/>
              <a:t>sales generated by the RS</a:t>
            </a:r>
          </a:p>
          <a:p>
            <a:pPr lvl="1"/>
            <a:r>
              <a:rPr lang="en-US" i="1" dirty="0"/>
              <a:t>Effects on Sales Distributions:</a:t>
            </a:r>
            <a:r>
              <a:rPr lang="en-US" dirty="0"/>
              <a:t> Measuring effects on user (choice) behavior, e.g., if users are persuaded to select different options by the RS</a:t>
            </a:r>
          </a:p>
          <a:p>
            <a:pPr lvl="1"/>
            <a:r>
              <a:rPr lang="en-US" i="1" dirty="0"/>
              <a:t>User Engagement:</a:t>
            </a:r>
            <a:r>
              <a:rPr lang="en-US" dirty="0"/>
              <a:t> Commonly used to assess long-term customer loyalty/retention. Higher interaction indicates future visits or service renewals</a:t>
            </a:r>
          </a:p>
        </p:txBody>
      </p:sp>
    </p:spTree>
    <p:extLst>
      <p:ext uri="{BB962C8B-B14F-4D97-AF65-F5344CB8AC3E}">
        <p14:creationId xmlns:p14="http://schemas.microsoft.com/office/powerpoint/2010/main" val="25388610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dilemma</a:t>
            </a:r>
          </a:p>
          <a:p>
            <a:pPr lvl="1"/>
            <a:r>
              <a:rPr lang="en-US" dirty="0"/>
              <a:t>Choice of metrics depends on idiosyncrasies of the application context</a:t>
            </a:r>
          </a:p>
          <a:p>
            <a:pPr lvl="1"/>
            <a:r>
              <a:rPr lang="en-US" dirty="0"/>
              <a:t>Academic research is interested in generalizable approaches </a:t>
            </a:r>
          </a:p>
          <a:p>
            <a:pPr lvl="1"/>
            <a:r>
              <a:rPr lang="en-US" dirty="0"/>
              <a:t>Optimizing for accuracy, as commonly done, is plausible, but may represent an oversimplification, as discussed</a:t>
            </a:r>
          </a:p>
          <a:p>
            <a:r>
              <a:rPr lang="en-US" dirty="0"/>
              <a:t>Outlook</a:t>
            </a:r>
          </a:p>
          <a:p>
            <a:pPr lvl="1"/>
            <a:r>
              <a:rPr lang="en-US" dirty="0"/>
              <a:t>Proposal of a purpose and value-oriented framework to guide researchers in industry and academia</a:t>
            </a:r>
          </a:p>
          <a:p>
            <a:pPr lvl="1"/>
            <a:r>
              <a:rPr lang="en-US" dirty="0"/>
              <a:t>Ensuring that the used metrics are aligned with the intended system purpose</a:t>
            </a:r>
          </a:p>
        </p:txBody>
      </p:sp>
    </p:spTree>
    <p:extLst>
      <p:ext uri="{BB962C8B-B14F-4D97-AF65-F5344CB8AC3E}">
        <p14:creationId xmlns:p14="http://schemas.microsoft.com/office/powerpoint/2010/main" val="167981743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purpose oriented framework</a:t>
            </a:r>
          </a:p>
          <a:p>
            <a:pPr lvl="1"/>
            <a:r>
              <a:rPr lang="en-US" dirty="0"/>
              <a:t>Considers consumer and provider perspective</a:t>
            </a:r>
          </a:p>
          <a:p>
            <a:pPr lvl="1"/>
            <a:r>
              <a:rPr lang="en-US" dirty="0"/>
              <a:t>Four main layers</a:t>
            </a:r>
          </a:p>
          <a:p>
            <a:pPr lvl="2"/>
            <a:r>
              <a:rPr lang="en-US" i="1" dirty="0"/>
              <a:t>Overarching goals:</a:t>
            </a:r>
            <a:r>
              <a:rPr lang="en-US" dirty="0"/>
              <a:t> e.g., consumer satisfaction, provider revenue</a:t>
            </a:r>
          </a:p>
          <a:p>
            <a:pPr lvl="2"/>
            <a:r>
              <a:rPr lang="en-US" i="1" dirty="0"/>
              <a:t>Purpose of the recommender:</a:t>
            </a:r>
            <a:r>
              <a:rPr lang="en-US" dirty="0"/>
              <a:t> e.g., help users explore the item space, create additional demand</a:t>
            </a:r>
          </a:p>
          <a:p>
            <a:pPr lvl="2"/>
            <a:r>
              <a:rPr lang="en-US" dirty="0"/>
              <a:t>Computational task: e.g., find good items, find suitable accessories</a:t>
            </a:r>
          </a:p>
          <a:p>
            <a:pPr lvl="2"/>
            <a:r>
              <a:rPr lang="en-US" dirty="0"/>
              <a:t>Evaluation approach: predictive accuracy, beyond-accuracy measures, satisfaction scores</a:t>
            </a:r>
          </a:p>
          <a:p>
            <a:r>
              <a:rPr lang="en-US" dirty="0"/>
              <a:t>Important observations</a:t>
            </a:r>
          </a:p>
          <a:p>
            <a:pPr lvl="1"/>
            <a:r>
              <a:rPr lang="en-US" dirty="0"/>
              <a:t>Relying solely on offline experiments can be too limiting</a:t>
            </a:r>
          </a:p>
        </p:txBody>
      </p:sp>
    </p:spTree>
    <p:extLst>
      <p:ext uri="{BB962C8B-B14F-4D97-AF65-F5344CB8AC3E}">
        <p14:creationId xmlns:p14="http://schemas.microsoft.com/office/powerpoint/2010/main" val="300429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90CEC-C27A-4F48-A97F-B25D58CD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Problem Characterization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744A9E-D532-4752-A57C-6E2EA4775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this characterization:</a:t>
            </a:r>
          </a:p>
          <a:p>
            <a:pPr lvl="1"/>
            <a:r>
              <a:rPr lang="en-US" dirty="0"/>
              <a:t>Algorithmic research in RS aims to define or learn the utility function </a:t>
            </a:r>
            <a:r>
              <a:rPr lang="en-US" i="1" dirty="0"/>
              <a:t>f</a:t>
            </a:r>
            <a:endParaRPr lang="en-US" dirty="0"/>
          </a:p>
          <a:p>
            <a:pPr lvl="1"/>
            <a:r>
              <a:rPr lang="en-US" dirty="0"/>
              <a:t>The utility function </a:t>
            </a:r>
            <a:r>
              <a:rPr lang="en-US" i="1" dirty="0"/>
              <a:t>f</a:t>
            </a:r>
            <a:r>
              <a:rPr lang="en-US" dirty="0"/>
              <a:t> can be based on various types of information</a:t>
            </a:r>
          </a:p>
          <a:p>
            <a:r>
              <a:rPr lang="en-US" dirty="0"/>
              <a:t>Learning </a:t>
            </a:r>
            <a:r>
              <a:rPr lang="en-US" i="1" dirty="0"/>
              <a:t>f </a:t>
            </a:r>
            <a:r>
              <a:rPr lang="en-US" dirty="0"/>
              <a:t>in collaborative filtering systems</a:t>
            </a:r>
          </a:p>
          <a:p>
            <a:pPr lvl="1"/>
            <a:r>
              <a:rPr lang="en-US" dirty="0"/>
              <a:t>Nearest-neighbor approach in early systems</a:t>
            </a:r>
          </a:p>
          <a:p>
            <a:pPr lvl="1"/>
            <a:r>
              <a:rPr lang="en-US" dirty="0"/>
              <a:t>All sorts of machine learning approaches were applied to learn </a:t>
            </a:r>
            <a:r>
              <a:rPr lang="en-US" i="1" dirty="0"/>
              <a:t>f </a:t>
            </a:r>
            <a:r>
              <a:rPr lang="en-US" dirty="0"/>
              <a:t>from the noisy data in the user-item matrix</a:t>
            </a:r>
          </a:p>
          <a:p>
            <a:pPr lvl="1"/>
            <a:r>
              <a:rPr lang="en-US" dirty="0"/>
              <a:t>Today: deep learning</a:t>
            </a:r>
          </a:p>
        </p:txBody>
      </p:sp>
    </p:spTree>
    <p:extLst>
      <p:ext uri="{BB962C8B-B14F-4D97-AF65-F5344CB8AC3E}">
        <p14:creationId xmlns:p14="http://schemas.microsoft.com/office/powerpoint/2010/main" val="22698034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purpose oriented framework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869D82-72FE-43F1-BDD6-66EAB24E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374063"/>
            <a:ext cx="10513168" cy="41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22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BD81E-04C2-4642-92EB-AEA6198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and Value of 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BD940-E62C-459E-8A5B-4CD3F65D5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Paradigm shift is needed:</a:t>
            </a:r>
          </a:p>
          <a:p>
            <a:pPr lvl="1"/>
            <a:r>
              <a:rPr lang="en-US" dirty="0"/>
              <a:t>More often rely on a purpose-oriented  approach to align purpose and evaluation approaches</a:t>
            </a:r>
          </a:p>
          <a:p>
            <a:pPr lvl="1"/>
            <a:r>
              <a:rPr lang="en-US" dirty="0"/>
              <a:t>Consider a multi-method research approach, including also human-in-the-loop evaluations, using experiments and qualitative research methods</a:t>
            </a:r>
          </a:p>
          <a:p>
            <a:pPr lvl="1"/>
            <a:r>
              <a:rPr lang="en-US" dirty="0"/>
              <a:t>Generally expand the methodological repertoire, considering improved data analytics and simulation</a:t>
            </a:r>
          </a:p>
          <a:p>
            <a:pPr lvl="1"/>
            <a:r>
              <a:rPr lang="en-US" dirty="0"/>
              <a:t>Consider domain- and application specifics more often, acknowledging that there is no “best model”</a:t>
            </a:r>
          </a:p>
          <a:p>
            <a:pPr lvl="2"/>
            <a:r>
              <a:rPr lang="en-US" dirty="0"/>
              <a:t>One set of recommendation can be good in one situation and bad in another</a:t>
            </a:r>
          </a:p>
          <a:p>
            <a:r>
              <a:rPr lang="en-US" dirty="0"/>
              <a:t>Adoption of the Information Systems perspective of RS</a:t>
            </a:r>
          </a:p>
        </p:txBody>
      </p:sp>
    </p:spTree>
    <p:extLst>
      <p:ext uri="{BB962C8B-B14F-4D97-AF65-F5344CB8AC3E}">
        <p14:creationId xmlns:p14="http://schemas.microsoft.com/office/powerpoint/2010/main" val="22569106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AC59D-F27D-474D-A8D8-B67420B0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(subjective selection)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BE94E6-492A-46D7-83C1-777AF4A1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Conversational Recommendations</a:t>
            </a:r>
          </a:p>
          <a:p>
            <a:pPr lvl="1"/>
            <a:r>
              <a:rPr lang="en-US" dirty="0"/>
              <a:t>Recent developments in natural language processing and machine learning in general open new opportunities</a:t>
            </a:r>
          </a:p>
          <a:p>
            <a:pPr lvl="1"/>
            <a:r>
              <a:rPr lang="en-US" dirty="0"/>
              <a:t>New opportunities for interactive, chat-bot like forms of interactions</a:t>
            </a:r>
          </a:p>
          <a:p>
            <a:pPr lvl="1"/>
            <a:r>
              <a:rPr lang="en-US" dirty="0"/>
              <a:t>Large Language Models like (Chat)GPT as a recent game changer</a:t>
            </a:r>
          </a:p>
          <a:p>
            <a:pPr lvl="2"/>
            <a:r>
              <a:rPr lang="en-US" dirty="0"/>
              <a:t>High quality system responses</a:t>
            </a:r>
          </a:p>
          <a:p>
            <a:pPr lvl="2"/>
            <a:r>
              <a:rPr lang="en-US" dirty="0"/>
              <a:t>Accurate intent detection</a:t>
            </a:r>
          </a:p>
          <a:p>
            <a:pPr lvl="2"/>
            <a:r>
              <a:rPr lang="en-US" dirty="0"/>
              <a:t>High-quality recommendations in popular application domains, e.g., movies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4965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71BA1-D9FD-4F12-9AFE-E4C842B2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332BBD-6BBE-4660-9299-F141D62CD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of fairness and ethical concerns </a:t>
            </a:r>
            <a:r>
              <a:rPr lang="en-US"/>
              <a:t>have grown </a:t>
            </a:r>
            <a:r>
              <a:rPr lang="en-US" dirty="0"/>
              <a:t>in general with the AI boom</a:t>
            </a:r>
          </a:p>
          <a:p>
            <a:r>
              <a:rPr lang="en-US" dirty="0"/>
              <a:t>Also recommender systems may lead to fairness questions</a:t>
            </a:r>
          </a:p>
          <a:p>
            <a:pPr lvl="1"/>
            <a:r>
              <a:rPr lang="en-US" dirty="0"/>
              <a:t>Recommendations can influence the success of an artist in Spotify, a seller on Amazon, a job candidate on LinkedIn and so forth</a:t>
            </a:r>
          </a:p>
          <a:p>
            <a:r>
              <a:rPr lang="en-US" dirty="0"/>
              <a:t>Recommenders are widely used mediators between providers and consumers</a:t>
            </a:r>
          </a:p>
          <a:p>
            <a:pPr lvl="1"/>
            <a:r>
              <a:rPr lang="en-US" dirty="0"/>
              <a:t>Recommendations thus must be done in a responsible fashion</a:t>
            </a:r>
          </a:p>
          <a:p>
            <a:pPr lvl="1"/>
            <a:r>
              <a:rPr lang="en-US" dirty="0"/>
              <a:t>Recent research interest in the topic</a:t>
            </a:r>
          </a:p>
          <a:p>
            <a:pPr lvl="1"/>
            <a:r>
              <a:rPr lang="en-US" dirty="0"/>
              <a:t>Challenged by the complexity of defining and operationalizing fairness </a:t>
            </a:r>
          </a:p>
        </p:txBody>
      </p:sp>
    </p:spTree>
    <p:extLst>
      <p:ext uri="{BB962C8B-B14F-4D97-AF65-F5344CB8AC3E}">
        <p14:creationId xmlns:p14="http://schemas.microsoft.com/office/powerpoint/2010/main" val="209923548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DF7FB-0997-4073-A871-6FA47DEA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D260C-7C68-498A-92C2-9761D4FD2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of offline/online misalignment</a:t>
            </a:r>
          </a:p>
          <a:p>
            <a:pPr lvl="1"/>
            <a:r>
              <a:rPr lang="en-US" dirty="0"/>
              <a:t>Offline evaluation results often not aligned with outcomes of A/B tests</a:t>
            </a:r>
          </a:p>
          <a:p>
            <a:pPr lvl="1"/>
            <a:r>
              <a:rPr lang="en-US" dirty="0"/>
              <a:t>Multiple causes are possible</a:t>
            </a:r>
          </a:p>
          <a:p>
            <a:pPr lvl="2"/>
            <a:r>
              <a:rPr lang="en-US" dirty="0"/>
              <a:t>metric mismatch, bias in the offline data, interference from external components when recommendation techniques are only part of a complex recommendation pipeline</a:t>
            </a:r>
          </a:p>
          <a:p>
            <a:pPr lvl="1"/>
            <a:r>
              <a:rPr lang="en-US" dirty="0"/>
              <a:t>This makes the value of improvements, e.g., in offline accuracy, questionable</a:t>
            </a:r>
          </a:p>
          <a:p>
            <a:pPr lvl="1"/>
            <a:r>
              <a:rPr lang="en-US" dirty="0"/>
              <a:t>This is a fundamental problem of much of the published literature</a:t>
            </a:r>
          </a:p>
          <a:p>
            <a:pPr lvl="1"/>
            <a:r>
              <a:rPr lang="en-US" dirty="0"/>
              <a:t>Bringing offline evaluation closer to a measure of the final effect of recommendations of utmost importance</a:t>
            </a:r>
          </a:p>
        </p:txBody>
      </p:sp>
    </p:spTree>
    <p:extLst>
      <p:ext uri="{BB962C8B-B14F-4D97-AF65-F5344CB8AC3E}">
        <p14:creationId xmlns:p14="http://schemas.microsoft.com/office/powerpoint/2010/main" val="242513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27FC6-8390-4305-875C-A6FB2F8C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User-item Rating Matrix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D66DE-8139-4E03-A935-2B556616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early </a:t>
            </a:r>
            <a:r>
              <a:rPr lang="en-US" dirty="0" err="1"/>
              <a:t>GroupLens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system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Operationalized goal</a:t>
            </a:r>
          </a:p>
          <a:p>
            <a:pPr lvl="1"/>
            <a:r>
              <a:rPr lang="en-US" dirty="0"/>
              <a:t>Predict the values in the empty places in the matrix</a:t>
            </a:r>
          </a:p>
          <a:p>
            <a:pPr lvl="1"/>
            <a:r>
              <a:rPr lang="en-US" dirty="0"/>
              <a:t>Many types of models can be applied</a:t>
            </a:r>
          </a:p>
          <a:p>
            <a:r>
              <a:rPr lang="en-US" dirty="0"/>
              <a:t>Leveraging additional data</a:t>
            </a:r>
          </a:p>
          <a:p>
            <a:pPr lvl="1"/>
            <a:r>
              <a:rPr lang="en-US" dirty="0"/>
              <a:t>Various sorts of side information may be incorporated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F099C2-72AB-49B0-9410-747B8DC9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1651087"/>
            <a:ext cx="2804954" cy="22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27FC6-8390-4305-875C-A6FB2F8C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and Implicit Feedback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D66DE-8139-4E03-A935-2B5566165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GroupLens</a:t>
            </a:r>
            <a:r>
              <a:rPr lang="en-US" dirty="0"/>
              <a:t> (1994) to the Netflix Prize (2006-2009):</a:t>
            </a:r>
          </a:p>
          <a:p>
            <a:pPr lvl="1"/>
            <a:r>
              <a:rPr lang="en-US" dirty="0"/>
              <a:t>Matrix is assumed to be filled with explicit user ratings, e.g., from one to five stars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Mostly “implicit feedback” is assumed to exist</a:t>
            </a:r>
          </a:p>
          <a:p>
            <a:pPr lvl="2"/>
            <a:r>
              <a:rPr lang="en-US" dirty="0"/>
              <a:t>E.g., a purchase is considered a positive rating in e-commerce</a:t>
            </a:r>
          </a:p>
          <a:p>
            <a:pPr lvl="1"/>
            <a:r>
              <a:rPr lang="en-US" dirty="0"/>
              <a:t>This feedback is also mostly positive</a:t>
            </a:r>
          </a:p>
          <a:p>
            <a:pPr lvl="1"/>
            <a:r>
              <a:rPr lang="en-US" dirty="0"/>
              <a:t>Requires interpretation and can be noisy</a:t>
            </a:r>
          </a:p>
          <a:p>
            <a:pPr lvl="2"/>
            <a:r>
              <a:rPr lang="en-US" dirty="0"/>
              <a:t>Not having purchased item may not be a negative signal</a:t>
            </a:r>
          </a:p>
        </p:txBody>
      </p:sp>
    </p:spTree>
    <p:extLst>
      <p:ext uri="{BB962C8B-B14F-4D97-AF65-F5344CB8AC3E}">
        <p14:creationId xmlns:p14="http://schemas.microsoft.com/office/powerpoint/2010/main" val="224497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15B70-F1AB-4E1F-9E21-9D6C628F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33E53B-84FD-4F9E-87B8-63B0AE85B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sort of information can be added to </a:t>
            </a:r>
            <a:r>
              <a:rPr lang="en-US" i="1" dirty="0"/>
              <a:t>f</a:t>
            </a:r>
          </a:p>
          <a:p>
            <a:r>
              <a:rPr lang="en-US" i="1" dirty="0"/>
              <a:t>Context </a:t>
            </a:r>
            <a:r>
              <a:rPr lang="en-US" dirty="0"/>
              <a:t>is a popular factor in the literature</a:t>
            </a:r>
          </a:p>
          <a:p>
            <a:pPr lvl="1"/>
            <a:r>
              <a:rPr lang="en-US" dirty="0"/>
              <a:t>Context describes the current situation of the user</a:t>
            </a:r>
          </a:p>
          <a:p>
            <a:pPr lvl="2"/>
            <a:r>
              <a:rPr lang="en-US" dirty="0"/>
              <a:t>geographical position, time, weather, social environment</a:t>
            </a:r>
          </a:p>
          <a:p>
            <a:pPr lvl="1"/>
            <a:r>
              <a:rPr lang="en-US" dirty="0"/>
              <a:t>Utility (e.g. of a given restaurant) may largely depend on the context</a:t>
            </a:r>
          </a:p>
          <a:p>
            <a:r>
              <a:rPr lang="en-US" dirty="0"/>
              <a:t>Leads to extended utility function</a:t>
            </a:r>
          </a:p>
          <a:p>
            <a:pPr lvl="1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C3FC91-0C9F-44AE-BF86-FF67E2A39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4653136"/>
            <a:ext cx="291591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3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B910F-7E5D-4A0F-8DBB-7542DC26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Rating Prediction to Ranking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A50DC1-FD40-4EBA-A00A-82570094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rating prediction not too relevant in practice</a:t>
            </a:r>
          </a:p>
          <a:p>
            <a:r>
              <a:rPr lang="en-US" dirty="0"/>
              <a:t>Instead, </a:t>
            </a:r>
            <a:r>
              <a:rPr lang="en-US" i="1" dirty="0"/>
              <a:t>ranking </a:t>
            </a:r>
            <a:r>
              <a:rPr lang="en-US" dirty="0"/>
              <a:t>the items is the focus today</a:t>
            </a:r>
          </a:p>
          <a:p>
            <a:pPr lvl="1"/>
            <a:r>
              <a:rPr lang="en-US" dirty="0"/>
              <a:t>Leading to the </a:t>
            </a:r>
            <a:r>
              <a:rPr lang="en-US" i="1" dirty="0"/>
              <a:t>top-N recommendation task</a:t>
            </a:r>
          </a:p>
          <a:p>
            <a:pPr lvl="1"/>
            <a:r>
              <a:rPr lang="en-US" dirty="0"/>
              <a:t>Ranking can be achieved:</a:t>
            </a:r>
          </a:p>
          <a:p>
            <a:pPr lvl="2"/>
            <a:r>
              <a:rPr lang="en-US" dirty="0"/>
              <a:t>by sorting individual ranking predictions</a:t>
            </a:r>
          </a:p>
          <a:p>
            <a:pPr lvl="2"/>
            <a:r>
              <a:rPr lang="en-US" dirty="0"/>
              <a:t>through </a:t>
            </a:r>
            <a:r>
              <a:rPr lang="en-US" i="1" dirty="0"/>
              <a:t>learning-to-rank</a:t>
            </a:r>
            <a:r>
              <a:rPr lang="en-US" dirty="0"/>
              <a:t> algorithms</a:t>
            </a:r>
          </a:p>
          <a:p>
            <a:r>
              <a:rPr lang="en-US" dirty="0"/>
              <a:t>Leading to a list optimization problem</a:t>
            </a:r>
          </a:p>
          <a:p>
            <a:endParaRPr lang="en-US" dirty="0"/>
          </a:p>
          <a:p>
            <a:pPr lvl="1"/>
            <a:r>
              <a:rPr lang="en-US" dirty="0"/>
              <a:t>where L* is the set of all item permutations up to size N</a:t>
            </a:r>
          </a:p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D11663-8303-47A5-A8A5-852A26845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4725144"/>
            <a:ext cx="24479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28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371C2-65F3-400C-853C-9E3180DD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and List Utilities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8AC60B-C499-4C97-AA38-22AEB5417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utility, we seek to optimize?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GroupLens</a:t>
            </a:r>
            <a:r>
              <a:rPr lang="en-US" dirty="0"/>
              <a:t>: Utility = Rating</a:t>
            </a:r>
          </a:p>
          <a:p>
            <a:pPr lvl="2"/>
            <a:r>
              <a:rPr lang="en-US" dirty="0"/>
              <a:t>Recommend items with highest predicted rating</a:t>
            </a:r>
          </a:p>
          <a:p>
            <a:pPr lvl="1"/>
            <a:r>
              <a:rPr lang="en-US" dirty="0"/>
              <a:t>In reality, we could also consider provider utility</a:t>
            </a:r>
          </a:p>
          <a:p>
            <a:r>
              <a:rPr lang="en-US" dirty="0"/>
              <a:t>Item utility vs. list utility</a:t>
            </a:r>
          </a:p>
          <a:p>
            <a:pPr lvl="1"/>
            <a:r>
              <a:rPr lang="en-US" dirty="0"/>
              <a:t>Historically, item-wise utility assessment was the focus</a:t>
            </a:r>
          </a:p>
          <a:p>
            <a:pPr lvl="1"/>
            <a:r>
              <a:rPr lang="en-US" dirty="0"/>
              <a:t>This, however cannot capture quality aspects that relate to the entire list</a:t>
            </a:r>
          </a:p>
          <a:p>
            <a:pPr lvl="2"/>
            <a:r>
              <a:rPr lang="en-US" dirty="0"/>
              <a:t>e.g., the overall diversity of the list</a:t>
            </a:r>
          </a:p>
        </p:txBody>
      </p:sp>
    </p:spTree>
    <p:extLst>
      <p:ext uri="{BB962C8B-B14F-4D97-AF65-F5344CB8AC3E}">
        <p14:creationId xmlns:p14="http://schemas.microsoft.com/office/powerpoint/2010/main" val="332479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9892-2B5D-4403-9DF8-77205E17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9D7DC-9BFB-46F3-A255-3F4692D5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as a </a:t>
            </a:r>
            <a:r>
              <a:rPr lang="en-US" i="1" dirty="0"/>
              <a:t>supervised</a:t>
            </a:r>
            <a:r>
              <a:rPr lang="en-US" dirty="0"/>
              <a:t> machine learning problem</a:t>
            </a:r>
          </a:p>
          <a:p>
            <a:pPr lvl="1"/>
            <a:r>
              <a:rPr lang="en-US" dirty="0"/>
              <a:t>Given examples of observed user choices</a:t>
            </a:r>
          </a:p>
          <a:p>
            <a:pPr lvl="1"/>
            <a:r>
              <a:rPr lang="en-US" dirty="0"/>
              <a:t>Learn parameters of a utility function </a:t>
            </a:r>
            <a:r>
              <a:rPr lang="en-US" i="1" dirty="0"/>
              <a:t>f</a:t>
            </a:r>
            <a:r>
              <a:rPr lang="en-US" dirty="0"/>
              <a:t> which minimizes a cost function</a:t>
            </a:r>
          </a:p>
          <a:p>
            <a:pPr lvl="2"/>
            <a:r>
              <a:rPr lang="en-US" dirty="0"/>
              <a:t>Cost function could be the squared prediction error; or a binary cross-entropy loss to quantify the ranking error </a:t>
            </a:r>
          </a:p>
          <a:p>
            <a:pPr lvl="1"/>
            <a:r>
              <a:rPr lang="en-US" dirty="0"/>
              <a:t>Predict present or future user interests</a:t>
            </a:r>
          </a:p>
          <a:p>
            <a:r>
              <a:rPr lang="en-US" dirty="0"/>
              <a:t>Distinguishing algorithms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by form of the utility function (parameterized model), (ii) cost function,  (iii) optimization approach</a:t>
            </a:r>
          </a:p>
        </p:txBody>
      </p:sp>
    </p:spTree>
    <p:extLst>
      <p:ext uri="{BB962C8B-B14F-4D97-AF65-F5344CB8AC3E}">
        <p14:creationId xmlns:p14="http://schemas.microsoft.com/office/powerpoint/2010/main" val="137170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423B4-7AAA-47A1-8BC8-42456D70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 – A Primer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BDEB37-856D-4614-B824-2B0A67ED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Accompanying slides for </a:t>
            </a:r>
          </a:p>
          <a:p>
            <a:pPr lvl="1"/>
            <a:r>
              <a:rPr lang="en-US" dirty="0"/>
              <a:t>Castells, P., Jannach D., </a:t>
            </a:r>
            <a:r>
              <a:rPr lang="en-US" i="1" dirty="0"/>
              <a:t>Recommender Systems: A Primer</a:t>
            </a:r>
            <a:r>
              <a:rPr lang="en-US" dirty="0"/>
              <a:t>,  in: Alonso, O. and Baeza-Yates, R. (eds.): </a:t>
            </a:r>
            <a:r>
              <a:rPr lang="en-US" i="1" dirty="0"/>
              <a:t>Advanced Topics in Information Retrieval</a:t>
            </a:r>
            <a:r>
              <a:rPr lang="en-US" dirty="0"/>
              <a:t>, ACM, 2024</a:t>
            </a:r>
          </a:p>
          <a:p>
            <a:r>
              <a:rPr lang="en-US" dirty="0"/>
              <a:t>Preprint available at:</a:t>
            </a:r>
          </a:p>
          <a:p>
            <a:pPr lvl="1"/>
            <a:r>
              <a:rPr lang="en-US" dirty="0">
                <a:hlinkClick r:id="rId2"/>
              </a:rPr>
              <a:t>https://arxiv.org/abs/2302.02579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59B27-866D-42C0-A1B0-E860ED16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00A78F-E821-4B32-BC20-A48F997A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utility function</a:t>
            </a:r>
          </a:p>
          <a:p>
            <a:pPr lvl="1"/>
            <a:r>
              <a:rPr lang="en-US" dirty="0"/>
              <a:t>Dot product (similarity) between user- and item embeddings</a:t>
            </a:r>
          </a:p>
          <a:p>
            <a:pPr lvl="2"/>
            <a:r>
              <a:rPr lang="en-US" dirty="0"/>
              <a:t>Where embeddings are low-dimensional representations of objects in the form of vectors of real-valued numbers,</a:t>
            </a:r>
          </a:p>
          <a:p>
            <a:pPr lvl="2"/>
            <a:r>
              <a:rPr lang="en-US" dirty="0"/>
              <a:t>and where the embeddings are parameters of the model to be learned</a:t>
            </a:r>
          </a:p>
          <a:p>
            <a:pPr lvl="1"/>
            <a:r>
              <a:rPr lang="en-US" dirty="0"/>
              <a:t>The model is a choice from a family of functions (the hypothesis space)</a:t>
            </a:r>
          </a:p>
          <a:p>
            <a:pPr lvl="1"/>
            <a:r>
              <a:rPr lang="en-US" dirty="0"/>
              <a:t>Model parameters are learned based on training</a:t>
            </a:r>
          </a:p>
          <a:p>
            <a:pPr lvl="2"/>
            <a:r>
              <a:rPr lang="en-US" dirty="0"/>
              <a:t>by minimizing the cost function</a:t>
            </a:r>
          </a:p>
          <a:p>
            <a:pPr lvl="1"/>
            <a:r>
              <a:rPr lang="en-US" dirty="0"/>
              <a:t>Additional </a:t>
            </a:r>
            <a:r>
              <a:rPr lang="en-US" i="1" dirty="0"/>
              <a:t>hyperparameters</a:t>
            </a:r>
            <a:r>
              <a:rPr lang="en-US" dirty="0"/>
              <a:t> may have to be tuned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7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DB1FD-900D-4063-8FB6-6FC4E7973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Categorization by Type of Input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0F58C8-DCA6-4ECB-8BD2-80AA4C919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particularity of the learning problem</a:t>
            </a:r>
          </a:p>
          <a:p>
            <a:pPr lvl="1"/>
            <a:r>
              <a:rPr lang="en-US" dirty="0"/>
              <a:t>There is a human factor at the core</a:t>
            </a:r>
          </a:p>
          <a:p>
            <a:pPr lvl="2"/>
            <a:r>
              <a:rPr lang="en-US" dirty="0"/>
              <a:t>Vagueness and “noise” in user behavior and preferences</a:t>
            </a:r>
          </a:p>
          <a:p>
            <a:pPr lvl="2"/>
            <a:r>
              <a:rPr lang="en-US" dirty="0"/>
              <a:t>It is also not only about predicting preferences, but also to enhance/change user actions</a:t>
            </a:r>
          </a:p>
          <a:p>
            <a:pPr lvl="1"/>
            <a:r>
              <a:rPr lang="en-US" dirty="0"/>
              <a:t>Not objectively clear what’s a good recommendation</a:t>
            </a:r>
          </a:p>
          <a:p>
            <a:pPr lvl="1"/>
            <a:r>
              <a:rPr lang="en-US" dirty="0"/>
              <a:t>Difference to other applications of machine learning where some “ground truth” is known</a:t>
            </a:r>
          </a:p>
          <a:p>
            <a:pPr lvl="2"/>
            <a:r>
              <a:rPr lang="en-US" dirty="0"/>
              <a:t>e.g., categorization of images, extraction of keywords or named entities from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84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D805E-2572-4835-A45E-3B727ED0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Categorization by Type of Input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E3BC1-D1D9-4C14-B9DD-B84909F1E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filtering:</a:t>
            </a:r>
          </a:p>
          <a:p>
            <a:pPr lvl="1"/>
            <a:r>
              <a:rPr lang="en-US" dirty="0"/>
              <a:t>Based solely on logged user-item interactions, among the most powerful approaches</a:t>
            </a:r>
          </a:p>
          <a:p>
            <a:pPr lvl="1"/>
            <a:r>
              <a:rPr lang="en-US" dirty="0"/>
              <a:t>Based on abstract principle that  people can benefit from the experience and discoveries of other people</a:t>
            </a:r>
          </a:p>
          <a:p>
            <a:pPr lvl="1"/>
            <a:r>
              <a:rPr lang="en-US" dirty="0"/>
              <a:t>Achilles heel:</a:t>
            </a:r>
          </a:p>
          <a:p>
            <a:pPr lvl="2"/>
            <a:r>
              <a:rPr lang="en-US" dirty="0"/>
              <a:t>Problems when the interaction matrix is sparse (cold-start situation)</a:t>
            </a:r>
          </a:p>
          <a:p>
            <a:pPr lvl="1"/>
            <a:r>
              <a:rPr lang="en-US" dirty="0"/>
              <a:t>Using </a:t>
            </a:r>
            <a:r>
              <a:rPr lang="en-US" i="1" dirty="0"/>
              <a:t>side information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Incorporate different types of information, in particular in sparse regions of the matrix</a:t>
            </a:r>
          </a:p>
        </p:txBody>
      </p:sp>
    </p:spTree>
    <p:extLst>
      <p:ext uri="{BB962C8B-B14F-4D97-AF65-F5344CB8AC3E}">
        <p14:creationId xmlns:p14="http://schemas.microsoft.com/office/powerpoint/2010/main" val="3961987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D0FB8-84FA-44C3-9F75-FB5648DC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Categorization by Type of Input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792674-5923-42CC-9EE3-54A24CDB5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Content-based filtering:</a:t>
            </a:r>
          </a:p>
          <a:p>
            <a:pPr lvl="1"/>
            <a:r>
              <a:rPr lang="en-US" dirty="0"/>
              <a:t>Rely solely on information about items, and the past preferences of the individual (“target”) user</a:t>
            </a:r>
          </a:p>
          <a:p>
            <a:pPr lvl="1"/>
            <a:r>
              <a:rPr lang="en-US" dirty="0"/>
              <a:t>Relevant </a:t>
            </a:r>
            <a:r>
              <a:rPr lang="en-US" i="1" dirty="0"/>
              <a:t>item features</a:t>
            </a:r>
            <a:r>
              <a:rPr lang="en-US" dirty="0"/>
              <a:t> are termed “content”  for historical reasons</a:t>
            </a:r>
          </a:p>
          <a:p>
            <a:r>
              <a:rPr lang="en-US" dirty="0"/>
              <a:t>Hybrid systems (in terms of inputs):</a:t>
            </a:r>
          </a:p>
          <a:p>
            <a:pPr lvl="1"/>
            <a:r>
              <a:rPr lang="en-US" dirty="0"/>
              <a:t>Various other types of external information can be incorporated</a:t>
            </a:r>
          </a:p>
          <a:p>
            <a:pPr lvl="2"/>
            <a:r>
              <a:rPr lang="en-US" dirty="0"/>
              <a:t>Social interactions between users, user demographics, context information (time, weather, user device, …)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8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A3507-487B-46DB-ADDF-9BC8D7BF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330BC4-8E0B-4723-81F7-D5B849D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Nearest-Neighbors</a:t>
            </a:r>
          </a:p>
          <a:p>
            <a:pPr lvl="1"/>
            <a:r>
              <a:rPr lang="en-US" dirty="0"/>
              <a:t>Inspired by word-of-mouth behavior, where people take advice from trusted friends</a:t>
            </a:r>
          </a:p>
          <a:p>
            <a:pPr lvl="1"/>
            <a:r>
              <a:rPr lang="en-US" dirty="0"/>
              <a:t>k-nearest-neighbor (</a:t>
            </a:r>
            <a:r>
              <a:rPr lang="en-US" dirty="0" err="1"/>
              <a:t>kNN</a:t>
            </a:r>
            <a:r>
              <a:rPr lang="en-US" dirty="0"/>
              <a:t>) approaches make predictions based on the weighted average of the advice by similar other users (neighbors/peers)</a:t>
            </a:r>
          </a:p>
          <a:p>
            <a:pPr lvl="1"/>
            <a:r>
              <a:rPr lang="en-US" dirty="0"/>
              <a:t>Recommendation viewed as a regression problem</a:t>
            </a:r>
          </a:p>
          <a:p>
            <a:pPr lvl="2"/>
            <a:r>
              <a:rPr lang="en-US" dirty="0"/>
              <a:t>predicted level of preference for user </a:t>
            </a:r>
            <a:r>
              <a:rPr lang="en-US" i="1" dirty="0"/>
              <a:t>u</a:t>
            </a:r>
            <a:r>
              <a:rPr lang="en-US" dirty="0"/>
              <a:t> based on linear combination of preferences of selected other users </a:t>
            </a:r>
            <a:r>
              <a:rPr lang="en-US" i="1" dirty="0"/>
              <a:t>N[u]</a:t>
            </a:r>
          </a:p>
        </p:txBody>
      </p:sp>
    </p:spTree>
    <p:extLst>
      <p:ext uri="{BB962C8B-B14F-4D97-AF65-F5344CB8AC3E}">
        <p14:creationId xmlns:p14="http://schemas.microsoft.com/office/powerpoint/2010/main" val="1152811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A3507-487B-46DB-ADDF-9BC8D7BF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330BC4-8E0B-4723-81F7-D5B849D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Nearest-Neighbors</a:t>
            </a:r>
          </a:p>
          <a:p>
            <a:pPr lvl="1"/>
            <a:r>
              <a:rPr lang="en-US" dirty="0"/>
              <a:t>Utility function as weighted sum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en-US" dirty="0"/>
              <a:t> as a normalization term</a:t>
            </a:r>
          </a:p>
          <a:p>
            <a:pPr lvl="1"/>
            <a:r>
              <a:rPr lang="en-US" dirty="0"/>
              <a:t> 		        indicates that a neighbor rating exits	</a:t>
            </a:r>
          </a:p>
          <a:p>
            <a:pPr lvl="1"/>
            <a:r>
              <a:rPr lang="en-US" dirty="0"/>
              <a:t>  			      is a similarity function between users </a:t>
            </a:r>
          </a:p>
          <a:p>
            <a:pPr lvl="2"/>
            <a:r>
              <a:rPr lang="en-US" dirty="0"/>
              <a:t>e.g., cosine similarity, Pearson similarity</a:t>
            </a:r>
          </a:p>
          <a:p>
            <a:pPr lvl="1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DD764B-F423-487C-B847-7C45BB316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628900"/>
            <a:ext cx="3581400" cy="1104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14D9F7E-3AAC-4839-9D4F-AF09F629E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4293096"/>
            <a:ext cx="1457325" cy="5048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506428F-7289-4277-8498-3C155C7A8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20" y="4733900"/>
            <a:ext cx="22002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10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A3507-487B-46DB-ADDF-9BC8D7BF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330BC4-8E0B-4723-81F7-D5B849D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Nearest-Neighbors</a:t>
            </a:r>
          </a:p>
          <a:p>
            <a:pPr lvl="1"/>
            <a:r>
              <a:rPr lang="en-US" dirty="0"/>
              <a:t>Normalization term, e.g., to scale prediction to rating scale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k</a:t>
            </a:r>
            <a:r>
              <a:rPr lang="en-US" dirty="0"/>
              <a:t>, the number of neighbors, is a hyperparameter</a:t>
            </a:r>
          </a:p>
          <a:p>
            <a:r>
              <a:rPr lang="en-US" dirty="0"/>
              <a:t>Variations of the </a:t>
            </a:r>
            <a:r>
              <a:rPr lang="en-US" dirty="0" err="1"/>
              <a:t>kNN</a:t>
            </a:r>
            <a:r>
              <a:rPr lang="en-US" dirty="0"/>
              <a:t> scheme</a:t>
            </a:r>
          </a:p>
          <a:p>
            <a:pPr lvl="1"/>
            <a:r>
              <a:rPr lang="en-US" dirty="0"/>
              <a:t>Item-based </a:t>
            </a:r>
            <a:r>
              <a:rPr lang="en-US" dirty="0" err="1"/>
              <a:t>kNN</a:t>
            </a:r>
            <a:r>
              <a:rPr lang="en-US" dirty="0"/>
              <a:t>: Swap roles of users and items</a:t>
            </a:r>
          </a:p>
          <a:p>
            <a:pPr lvl="1"/>
            <a:r>
              <a:rPr lang="en-US" dirty="0"/>
              <a:t>Neighborhood selection, similarity functions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38E3BB-0FFC-45F2-B831-53B3950D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708920"/>
            <a:ext cx="4400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3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A3507-487B-46DB-ADDF-9BC8D7BF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330BC4-8E0B-4723-81F7-D5B849D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Nearest-Neighbors – in sum</a:t>
            </a:r>
          </a:p>
          <a:p>
            <a:pPr lvl="1"/>
            <a:r>
              <a:rPr lang="en-US" dirty="0"/>
              <a:t>Old idea, conceptually simple</a:t>
            </a:r>
          </a:p>
          <a:p>
            <a:pPr lvl="1"/>
            <a:r>
              <a:rPr lang="en-US" dirty="0"/>
              <a:t>Naïve implementation may not too scalable, but can be engineered</a:t>
            </a:r>
          </a:p>
          <a:p>
            <a:pPr lvl="1"/>
            <a:r>
              <a:rPr lang="en-US" dirty="0"/>
              <a:t>Still a competitive approach today in some applications</a:t>
            </a:r>
          </a:p>
          <a:p>
            <a:pPr lvl="2"/>
            <a:r>
              <a:rPr lang="en-US" dirty="0"/>
              <a:t>Should be considered as a baseline in algorithm comparisons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20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20755-AD77-419E-BEAA-961BC165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57DB04-0BE6-4C26-BE66-3E8D9F3CB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  <a:p>
            <a:pPr lvl="1"/>
            <a:r>
              <a:rPr lang="en-US" dirty="0"/>
              <a:t>Assumes that interests of users can be described in a low-dimensional space of latent factors</a:t>
            </a:r>
          </a:p>
          <a:p>
            <a:pPr lvl="1"/>
            <a:r>
              <a:rPr lang="en-US" dirty="0"/>
              <a:t>Users and items are described as vectors in a common latent factor vector space</a:t>
            </a:r>
          </a:p>
          <a:p>
            <a:pPr lvl="2"/>
            <a:r>
              <a:rPr lang="en-US" dirty="0"/>
              <a:t>Similar users have similar vectors; same for items</a:t>
            </a:r>
          </a:p>
          <a:p>
            <a:pPr lvl="2"/>
            <a:r>
              <a:rPr lang="en-US" dirty="0"/>
              <a:t>Such vectors (e.g., of size 64) are called </a:t>
            </a:r>
            <a:r>
              <a:rPr lang="en-US" i="1" dirty="0"/>
              <a:t>embeddings</a:t>
            </a:r>
            <a:endParaRPr lang="en-US" dirty="0"/>
          </a:p>
          <a:p>
            <a:pPr lvl="2"/>
            <a:r>
              <a:rPr lang="en-US" dirty="0"/>
              <a:t>Latent factors have no direct real-world correspondence, e.g., with item properties, and are not interpretable. They are dimensions in a multi-dimensional space</a:t>
            </a:r>
          </a:p>
          <a:p>
            <a:pPr lvl="1"/>
            <a:r>
              <a:rPr lang="en-US" dirty="0"/>
              <a:t>Number of factors is a hyperparameter to determine</a:t>
            </a:r>
          </a:p>
        </p:txBody>
      </p:sp>
    </p:spTree>
    <p:extLst>
      <p:ext uri="{BB962C8B-B14F-4D97-AF65-F5344CB8AC3E}">
        <p14:creationId xmlns:p14="http://schemas.microsoft.com/office/powerpoint/2010/main" val="64198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20755-AD77-419E-BEAA-961BC165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57DB04-0BE6-4C26-BE66-3E8D9F3CB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  <a:p>
            <a:pPr lvl="1"/>
            <a:r>
              <a:rPr lang="en-US" dirty="0"/>
              <a:t>In a k-dimensional space, users and items are represented as vectors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Coordinates 			       express the interest of user </a:t>
            </a:r>
            <a:r>
              <a:rPr lang="en-US" i="1" dirty="0"/>
              <a:t>u</a:t>
            </a:r>
            <a:r>
              <a:rPr lang="en-US" dirty="0"/>
              <a:t> in dimension </a:t>
            </a:r>
            <a:r>
              <a:rPr lang="en-US" i="1" dirty="0"/>
              <a:t>z</a:t>
            </a:r>
            <a:r>
              <a:rPr lang="en-US" dirty="0"/>
              <a:t>, and how much factor </a:t>
            </a:r>
            <a:r>
              <a:rPr lang="en-US" i="1" dirty="0"/>
              <a:t>z</a:t>
            </a:r>
            <a:r>
              <a:rPr lang="en-US" dirty="0"/>
              <a:t> is present in </a:t>
            </a:r>
            <a:r>
              <a:rPr lang="en-US" i="1" dirty="0"/>
              <a:t>I</a:t>
            </a:r>
          </a:p>
          <a:p>
            <a:pPr lvl="1"/>
            <a:r>
              <a:rPr lang="en-US" dirty="0"/>
              <a:t>Assumption: Interest of user u in item </a:t>
            </a:r>
            <a:r>
              <a:rPr lang="en-US" dirty="0" err="1"/>
              <a:t>i</a:t>
            </a:r>
            <a:r>
              <a:rPr lang="en-US" dirty="0"/>
              <a:t> can be captured by the dot product of the latent vectors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918A9F-E587-4690-9426-1422EDED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068960"/>
            <a:ext cx="2343150" cy="4857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C7DE22-3E49-46EF-BBE9-0EB7081C7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710094"/>
            <a:ext cx="2476500" cy="5524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9CCA39-8494-41C6-B719-9E29E9DC4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5649874"/>
            <a:ext cx="193357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9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D17C1-38D0-439F-97E9-37297084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19787A-35EA-473D-BF6C-51FF6F221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recommendations are omnipresent</a:t>
            </a:r>
          </a:p>
          <a:p>
            <a:pPr lvl="1"/>
            <a:r>
              <a:rPr lang="en-US" dirty="0"/>
              <a:t>Netflix, Spotify, Amazon, LinkedIn, Instagram, Facebook, Twitter, </a:t>
            </a:r>
            <a:r>
              <a:rPr lang="en-US" dirty="0" err="1"/>
              <a:t>TikTok</a:t>
            </a:r>
            <a:r>
              <a:rPr lang="en-US" dirty="0"/>
              <a:t> …</a:t>
            </a:r>
          </a:p>
          <a:p>
            <a:r>
              <a:rPr lang="en-US" dirty="0"/>
              <a:t>Recommender Systems (RS)</a:t>
            </a:r>
          </a:p>
          <a:p>
            <a:pPr lvl="1"/>
            <a:r>
              <a:rPr lang="en-US" dirty="0"/>
              <a:t>Systems that determine the most suitable content to present to users</a:t>
            </a:r>
          </a:p>
          <a:p>
            <a:pPr lvl="1"/>
            <a:r>
              <a:rPr lang="en-US" dirty="0"/>
              <a:t>Based on statistics and machine learning</a:t>
            </a:r>
          </a:p>
          <a:p>
            <a:pPr lvl="1"/>
            <a:r>
              <a:rPr lang="en-US" dirty="0"/>
              <a:t>Recommendations often made in a personalized 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72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20755-AD77-419E-BEAA-961BC165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57DB04-0BE6-4C26-BE66-3E8D9F3C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28800"/>
            <a:ext cx="9430072" cy="4467200"/>
          </a:xfrm>
        </p:spPr>
        <p:txBody>
          <a:bodyPr/>
          <a:lstStyle/>
          <a:p>
            <a:r>
              <a:rPr lang="en-US" dirty="0"/>
              <a:t>Matrix factorization (MF)</a:t>
            </a:r>
          </a:p>
          <a:p>
            <a:pPr lvl="1"/>
            <a:r>
              <a:rPr lang="en-US" dirty="0"/>
              <a:t>Producing the latent factors done by minimizing of a cost function </a:t>
            </a:r>
            <a:r>
              <a:rPr lang="en-US" i="1" dirty="0"/>
              <a:t>R</a:t>
            </a:r>
            <a:r>
              <a:rPr lang="en-US" dirty="0"/>
              <a:t> (risk/expected loss), which involves the error in predicting the training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|| .|| is the L2-norm for regularization, to avoid overfitting; </a:t>
            </a:r>
            <a:r>
              <a:rPr lang="en-US" dirty="0">
                <a:sym typeface="Symbol" panose="05050102010706020507" pitchFamily="18" charset="2"/>
              </a:rPr>
              <a:t> is a hyperparameter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5B95CA3-D865-4694-B70B-7BE37FE435A0}"/>
              </a:ext>
            </a:extLst>
          </p:cNvPr>
          <p:cNvGrpSpPr/>
          <p:nvPr/>
        </p:nvGrpSpPr>
        <p:grpSpPr>
          <a:xfrm>
            <a:off x="1631504" y="3356992"/>
            <a:ext cx="6972300" cy="1376792"/>
            <a:chOff x="2711624" y="3367100"/>
            <a:chExt cx="6972300" cy="137679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480A81D-66F4-4F31-A848-79CC9A5D3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1624" y="3367100"/>
              <a:ext cx="6972300" cy="990600"/>
            </a:xfrm>
            <a:prstGeom prst="rect">
              <a:avLst/>
            </a:prstGeom>
          </p:spPr>
        </p:pic>
        <p:sp>
          <p:nvSpPr>
            <p:cNvPr id="8" name="Geschweifte Klammer rechts 7">
              <a:extLst>
                <a:ext uri="{FF2B5EF4-FFF2-40B4-BE49-F238E27FC236}">
                  <a16:creationId xmlns:a16="http://schemas.microsoft.com/office/drawing/2014/main" id="{89E6DA99-E79B-4F28-B425-BEFE3E2E8507}"/>
                </a:ext>
              </a:extLst>
            </p:cNvPr>
            <p:cNvSpPr/>
            <p:nvPr/>
          </p:nvSpPr>
          <p:spPr bwMode="auto">
            <a:xfrm rot="5400000">
              <a:off x="5912278" y="3468706"/>
              <a:ext cx="223428" cy="1728192"/>
            </a:xfrm>
            <a:prstGeom prst="rightBrace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Geschweifte Klammer rechts 9">
              <a:extLst>
                <a:ext uri="{FF2B5EF4-FFF2-40B4-BE49-F238E27FC236}">
                  <a16:creationId xmlns:a16="http://schemas.microsoft.com/office/drawing/2014/main" id="{33AF1778-F77D-4E81-BEB8-A101C0E847A5}"/>
                </a:ext>
              </a:extLst>
            </p:cNvPr>
            <p:cNvSpPr/>
            <p:nvPr/>
          </p:nvSpPr>
          <p:spPr bwMode="auto">
            <a:xfrm rot="5400000">
              <a:off x="7992717" y="3468706"/>
              <a:ext cx="223428" cy="1728192"/>
            </a:xfrm>
            <a:prstGeom prst="rightBrace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4216134-F34E-4F5B-BFFB-B125F78949AC}"/>
                </a:ext>
              </a:extLst>
            </p:cNvPr>
            <p:cNvSpPr txBox="1"/>
            <p:nvPr/>
          </p:nvSpPr>
          <p:spPr>
            <a:xfrm>
              <a:off x="5255715" y="4282227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Squared</a:t>
              </a:r>
              <a:r>
                <a:rPr lang="en-US" dirty="0"/>
                <a:t> </a:t>
              </a:r>
              <a:r>
                <a:rPr lang="en-US" sz="1600" dirty="0"/>
                <a:t>error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49CEDB5-F4B0-40C0-9D00-9C31D9953A09}"/>
                </a:ext>
              </a:extLst>
            </p:cNvPr>
            <p:cNvSpPr txBox="1"/>
            <p:nvPr/>
          </p:nvSpPr>
          <p:spPr>
            <a:xfrm>
              <a:off x="7301291" y="4405337"/>
              <a:ext cx="1904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Regularization term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5753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91521-D3C5-4D36-B318-83B6DEFF2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88F61C-D067-4C54-9150-FBB2ADE7A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Optimization done, e.g., by stochastic gradient descent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Ranking of items based on the dot product of user and item vectors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Many variations and extensions proposed, e.g.,</a:t>
            </a:r>
          </a:p>
          <a:p>
            <a:pPr lvl="1"/>
            <a:r>
              <a:rPr lang="en-US" dirty="0"/>
              <a:t>bias terms for users and items</a:t>
            </a:r>
          </a:p>
          <a:p>
            <a:pPr lvl="1"/>
            <a:r>
              <a:rPr lang="en-US" dirty="0"/>
              <a:t>temporal factors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D91448-3A30-4C1F-B78C-9F955CF1D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140968"/>
            <a:ext cx="1866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A7211-96B5-4F94-BEFA-58FD6CCD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BAE57F-7DEC-4937-A46E-E67687F0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to Rank (LTR)</a:t>
            </a:r>
          </a:p>
          <a:p>
            <a:pPr lvl="1"/>
            <a:r>
              <a:rPr lang="en-US" dirty="0"/>
              <a:t>Item ranking found to be more important than point predictions</a:t>
            </a:r>
          </a:p>
          <a:p>
            <a:pPr lvl="1"/>
            <a:r>
              <a:rPr lang="en-US" dirty="0"/>
              <a:t>Introduction of a loss/cost function that involves item ordering (rather than rating prediction error)</a:t>
            </a:r>
          </a:p>
          <a:p>
            <a:pPr lvl="1"/>
            <a:r>
              <a:rPr lang="en-US" dirty="0"/>
              <a:t>The cost function represents the amount of “contradiction” between predicted/learned ranking and the training data</a:t>
            </a:r>
          </a:p>
          <a:p>
            <a:pPr lvl="2"/>
            <a:r>
              <a:rPr lang="en-US" dirty="0"/>
              <a:t>Mostly following a “pairwise” approach, error defined as number of incorrectly ranked pairs</a:t>
            </a:r>
          </a:p>
        </p:txBody>
      </p:sp>
    </p:spTree>
    <p:extLst>
      <p:ext uri="{BB962C8B-B14F-4D97-AF65-F5344CB8AC3E}">
        <p14:creationId xmlns:p14="http://schemas.microsoft.com/office/powerpoint/2010/main" val="2276244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A7211-96B5-4F94-BEFA-58FD6CCD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BAE57F-7DEC-4937-A46E-E67687F0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to Rank (LTR)</a:t>
            </a:r>
          </a:p>
          <a:p>
            <a:pPr lvl="1"/>
            <a:r>
              <a:rPr lang="en-US" dirty="0"/>
              <a:t>Pairwise loss function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>
                <a:sym typeface="Symbol" panose="05050102010706020507" pitchFamily="18" charset="2"/>
              </a:rPr>
              <a:t> are the parameters of the recommendation model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 	          quantifies the contradiction and involves the utility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Summed over all pairs of items where training data exists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Bayesian Personalized Ranking (BPR) as a common example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Based on the probability that the scores by the model are in contradiction to the training data</a:t>
            </a:r>
          </a:p>
          <a:p>
            <a:pPr lvl="1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B0E626-6DC8-4416-831B-7E62B9163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492896"/>
            <a:ext cx="3744416" cy="9897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94E2B06-3938-4104-B698-779D6590A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3789040"/>
            <a:ext cx="1152128" cy="4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67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B91A0-543E-4054-967F-ADB1B04B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4D5CAA-61D8-471D-8761-EE5EDCF98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Bayesian Personalized Ranking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Probability of ranking precedence is smoothed as a logistic sigmoid of the ranking score difference</a:t>
            </a:r>
          </a:p>
          <a:p>
            <a:r>
              <a:rPr lang="en-US" dirty="0">
                <a:sym typeface="Symbol" panose="05050102010706020507" pitchFamily="18" charset="2"/>
              </a:rPr>
              <a:t>Assume a MF model, with 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Optimization via gradient descent</a:t>
            </a:r>
          </a:p>
          <a:p>
            <a:r>
              <a:rPr lang="en-US" dirty="0"/>
              <a:t>Can be seen as layer on top of MF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409E5A-A1EF-43A1-B0D2-29667F752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95" y="2209157"/>
            <a:ext cx="8181573" cy="7381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729BE74-7CE3-4DC0-A42D-C2C396B50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384027"/>
            <a:ext cx="1485900" cy="5238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90F1F8-F697-41DF-85E6-D01103334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4149080"/>
            <a:ext cx="1952625" cy="4762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47A2D-58B5-4395-B3A5-74D3D5ED2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4" y="4625330"/>
            <a:ext cx="73628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98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B373D-E038-43E4-95AF-171FE553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400098-C75B-4EA8-82C2-9F04FCF4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recommendation, deep learning (DL)</a:t>
            </a:r>
          </a:p>
          <a:p>
            <a:pPr lvl="1"/>
            <a:r>
              <a:rPr lang="en-US" dirty="0"/>
              <a:t>MF: uses dot product as </a:t>
            </a:r>
            <a:r>
              <a:rPr lang="en-US" b="1" dirty="0"/>
              <a:t>linear</a:t>
            </a:r>
            <a:r>
              <a:rPr lang="en-US" b="1" i="1" dirty="0"/>
              <a:t> </a:t>
            </a:r>
            <a:r>
              <a:rPr lang="en-US" dirty="0"/>
              <a:t>utility scoring function</a:t>
            </a:r>
          </a:p>
          <a:p>
            <a:pPr lvl="1"/>
            <a:r>
              <a:rPr lang="en-US" dirty="0"/>
              <a:t>Not designed to capture complex, non-linear relationships</a:t>
            </a:r>
          </a:p>
          <a:p>
            <a:pPr lvl="1"/>
            <a:r>
              <a:rPr lang="en-US" dirty="0"/>
              <a:t>Deep learning (neural) techniques very successful in many application areas of machine learning</a:t>
            </a:r>
          </a:p>
          <a:p>
            <a:pPr lvl="1"/>
            <a:r>
              <a:rPr lang="en-US" dirty="0"/>
              <a:t>Promise also in recommender systems</a:t>
            </a:r>
          </a:p>
          <a:p>
            <a:pPr lvl="2"/>
            <a:r>
              <a:rPr lang="en-US" dirty="0"/>
              <a:t>Ability to approximate any prediction function</a:t>
            </a:r>
          </a:p>
          <a:p>
            <a:pPr lvl="2"/>
            <a:r>
              <a:rPr lang="en-US" dirty="0"/>
              <a:t>Easy to integrate various types of data</a:t>
            </a:r>
          </a:p>
          <a:p>
            <a:pPr lvl="2"/>
            <a:r>
              <a:rPr lang="en-US" dirty="0"/>
              <a:t>Less need for feature engineering</a:t>
            </a:r>
          </a:p>
          <a:p>
            <a:pPr lvl="2"/>
            <a:r>
              <a:rPr lang="en-US" dirty="0"/>
              <a:t>Availability of software libraries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53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C639D-301D-4F43-AE1D-74EB6B7F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D39C2-EDFB-4572-9340-F6C8C954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recommendation</a:t>
            </a:r>
          </a:p>
          <a:p>
            <a:pPr lvl="1"/>
            <a:r>
              <a:rPr lang="en-US" dirty="0"/>
              <a:t>Rapid adoption of DL for recommendation around 2015</a:t>
            </a:r>
          </a:p>
          <a:p>
            <a:pPr lvl="1"/>
            <a:r>
              <a:rPr lang="en-US" dirty="0"/>
              <a:t>Nowadays considered the state-of-the-art approach, both in academia and industry</a:t>
            </a:r>
          </a:p>
          <a:p>
            <a:pPr lvl="1"/>
            <a:r>
              <a:rPr lang="en-US" dirty="0"/>
              <a:t>All sorts of network architectures explored, e.g., multi-layer perceptron, autoencoder, convolutions, recurrent neural networks, transformer, …</a:t>
            </a:r>
          </a:p>
          <a:p>
            <a:r>
              <a:rPr lang="en-US" dirty="0"/>
              <a:t>Progress paradox</a:t>
            </a:r>
          </a:p>
          <a:p>
            <a:pPr lvl="1"/>
            <a:r>
              <a:rPr lang="en-US" dirty="0"/>
              <a:t>Certain hype led to rushed evaluations using untuned baselines in the beginning</a:t>
            </a:r>
          </a:p>
          <a:p>
            <a:pPr lvl="1"/>
            <a:r>
              <a:rPr lang="en-US" dirty="0"/>
              <a:t>Actual progress not always clear </a:t>
            </a:r>
          </a:p>
        </p:txBody>
      </p:sp>
    </p:spTree>
    <p:extLst>
      <p:ext uri="{BB962C8B-B14F-4D97-AF65-F5344CB8AC3E}">
        <p14:creationId xmlns:p14="http://schemas.microsoft.com/office/powerpoint/2010/main" val="3256691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C639D-301D-4F43-AE1D-74EB6B7F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1D39C2-EDFB-4572-9340-F6C8C954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recommendation</a:t>
            </a:r>
          </a:p>
          <a:p>
            <a:pPr lvl="1"/>
            <a:r>
              <a:rPr lang="en-US" dirty="0"/>
              <a:t>Often best choice when large amounts of data and side information are available</a:t>
            </a:r>
          </a:p>
          <a:p>
            <a:pPr lvl="1"/>
            <a:r>
              <a:rPr lang="en-US" dirty="0"/>
              <a:t>May also help reduce feature engineering efforts</a:t>
            </a:r>
          </a:p>
          <a:p>
            <a:pPr lvl="1"/>
            <a:r>
              <a:rPr lang="en-US" dirty="0"/>
              <a:t>DL approaches can however also be challenging for different reasons</a:t>
            </a:r>
          </a:p>
          <a:p>
            <a:pPr lvl="2"/>
            <a:r>
              <a:rPr lang="en-US" dirty="0"/>
              <a:t>Computational complexity</a:t>
            </a:r>
          </a:p>
          <a:p>
            <a:pPr lvl="2"/>
            <a:r>
              <a:rPr lang="en-US" dirty="0"/>
              <a:t>Extensive hyperparameter search, or even architecture search needed</a:t>
            </a:r>
          </a:p>
          <a:p>
            <a:pPr lvl="2"/>
            <a:r>
              <a:rPr lang="en-US" dirty="0"/>
              <a:t>Black-box nature of the models (limited interpretability and explainability) </a:t>
            </a:r>
          </a:p>
          <a:p>
            <a:pPr lvl="1"/>
            <a:r>
              <a:rPr lang="en-US" dirty="0"/>
              <a:t>Nonetheless a thriving area</a:t>
            </a:r>
          </a:p>
        </p:txBody>
      </p:sp>
    </p:spTree>
    <p:extLst>
      <p:ext uri="{BB962C8B-B14F-4D97-AF65-F5344CB8AC3E}">
        <p14:creationId xmlns:p14="http://schemas.microsoft.com/office/powerpoint/2010/main" val="2995978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Filtering, as discussed, can be highly effective without requiring information about the items themselves</a:t>
            </a:r>
          </a:p>
          <a:p>
            <a:r>
              <a:rPr lang="en-US" dirty="0"/>
              <a:t>However, often such information is available</a:t>
            </a:r>
          </a:p>
          <a:p>
            <a:r>
              <a:rPr lang="en-US" dirty="0"/>
              <a:t>It may make sense to consider this information</a:t>
            </a:r>
          </a:p>
          <a:p>
            <a:pPr lvl="1"/>
            <a:r>
              <a:rPr lang="en-US" dirty="0"/>
              <a:t>Assume that we know the preferred movie genres of the user</a:t>
            </a:r>
          </a:p>
          <a:p>
            <a:pPr lvl="1"/>
            <a:r>
              <a:rPr lang="en-US" dirty="0"/>
              <a:t>It is only intuitive to recommend more of that genre</a:t>
            </a:r>
          </a:p>
          <a:p>
            <a:pPr lvl="1"/>
            <a:r>
              <a:rPr lang="en-US" dirty="0"/>
              <a:t>In particular when there is little interaction information for the user or the item available (user cold-start, item cold-start)</a:t>
            </a:r>
          </a:p>
        </p:txBody>
      </p:sp>
    </p:spTree>
    <p:extLst>
      <p:ext uri="{BB962C8B-B14F-4D97-AF65-F5344CB8AC3E}">
        <p14:creationId xmlns:p14="http://schemas.microsoft.com/office/powerpoint/2010/main" val="3559542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Content-based Systems</a:t>
            </a:r>
          </a:p>
          <a:p>
            <a:pPr lvl="1"/>
            <a:r>
              <a:rPr lang="en-US" dirty="0"/>
              <a:t>Consider preferences on a user-individual basis</a:t>
            </a:r>
          </a:p>
          <a:p>
            <a:pPr lvl="1"/>
            <a:r>
              <a:rPr lang="en-US" dirty="0"/>
              <a:t>Formal characterization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predicted user-item relevance </a:t>
            </a:r>
            <a:r>
              <a:rPr lang="en-US" i="1" dirty="0"/>
              <a:t>f</a:t>
            </a:r>
            <a:r>
              <a:rPr lang="en-US" dirty="0"/>
              <a:t> based on a scoring function, which matches the content-based preference profile of user </a:t>
            </a:r>
            <a:r>
              <a:rPr lang="en-US" i="1" dirty="0"/>
              <a:t>u</a:t>
            </a:r>
            <a:r>
              <a:rPr lang="en-US" dirty="0"/>
              <a:t> with the content features of item </a:t>
            </a:r>
            <a:r>
              <a:rPr lang="en-US" i="1" dirty="0" err="1"/>
              <a:t>i</a:t>
            </a:r>
            <a:endParaRPr lang="en-US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774811-CE42-45D1-B95D-4D4B48F8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124200"/>
            <a:ext cx="6848475" cy="609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C05DB6-4F70-45EA-8CA9-94611F79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3124200"/>
            <a:ext cx="68484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3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30271-E525-40E1-BDEE-4FE0A2F2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87EA32-B234-457E-99BF-FE9058D9B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very visible success story of machine learning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TikTok</a:t>
            </a:r>
            <a:r>
              <a:rPr lang="en-US" dirty="0"/>
              <a:t>, which is mainly a recommender system</a:t>
            </a:r>
          </a:p>
          <a:p>
            <a:r>
              <a:rPr lang="en-US" dirty="0"/>
              <a:t>RS create value for various stakeholders</a:t>
            </a:r>
          </a:p>
          <a:p>
            <a:pPr lvl="1"/>
            <a:r>
              <a:rPr lang="en-US" dirty="0"/>
              <a:t>Businesses and consumers</a:t>
            </a:r>
          </a:p>
          <a:p>
            <a:r>
              <a:rPr lang="en-US" dirty="0"/>
              <a:t>A highly dynamic and active field of research</a:t>
            </a:r>
          </a:p>
          <a:p>
            <a:pPr lvl="1"/>
            <a:r>
              <a:rPr lang="en-US" dirty="0"/>
              <a:t>high demand in industry</a:t>
            </a:r>
          </a:p>
          <a:p>
            <a:pPr lvl="1"/>
            <a:r>
              <a:rPr lang="en-US" dirty="0"/>
              <a:t>fueled by constant progress in machine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2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Content-based Systems</a:t>
            </a:r>
          </a:p>
          <a:p>
            <a:pPr lvl="1"/>
            <a:r>
              <a:rPr lang="en-US" dirty="0"/>
              <a:t>Can be implemented in various ways</a:t>
            </a:r>
          </a:p>
          <a:p>
            <a:pPr lvl="1"/>
            <a:r>
              <a:rPr lang="en-US" dirty="0"/>
              <a:t>Assuming that textual descriptions of the items are available</a:t>
            </a:r>
          </a:p>
          <a:p>
            <a:pPr lvl="2"/>
            <a:r>
              <a:rPr lang="en-US" dirty="0"/>
              <a:t>Traditionally, these documents are TF-IDF (Term-Frequency Inverse Document Frequency) encoded</a:t>
            </a:r>
          </a:p>
          <a:p>
            <a:pPr lvl="2"/>
            <a:r>
              <a:rPr lang="en-US" dirty="0"/>
              <a:t>The function </a:t>
            </a:r>
            <a:r>
              <a:rPr lang="en-US" i="1" dirty="0"/>
              <a:t>Content(</a:t>
            </a:r>
            <a:r>
              <a:rPr lang="en-US" i="1" dirty="0" err="1"/>
              <a:t>i</a:t>
            </a:r>
            <a:r>
              <a:rPr lang="en-US" i="1" dirty="0"/>
              <a:t>)</a:t>
            </a:r>
            <a:r>
              <a:rPr lang="en-US" dirty="0"/>
              <a:t> would thus return a real-valued vector of importance values for the terms in the document</a:t>
            </a:r>
          </a:p>
          <a:p>
            <a:pPr lvl="2"/>
            <a:r>
              <a:rPr lang="en-US" dirty="0"/>
              <a:t>TF-IDF value is the multiplication of TF and IDF</a:t>
            </a:r>
          </a:p>
          <a:p>
            <a:pPr lvl="2"/>
            <a:r>
              <a:rPr lang="en-US" dirty="0"/>
              <a:t>TF indicates how often a term appears in a document, normalized for document length</a:t>
            </a:r>
          </a:p>
          <a:p>
            <a:pPr lvl="2"/>
            <a:r>
              <a:rPr lang="en-US" dirty="0"/>
              <a:t>IDF indicates how informative the term is in a given document collection. Terms that appear everywhere carry little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79762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Content-based Systems</a:t>
            </a:r>
          </a:p>
          <a:p>
            <a:pPr lvl="1"/>
            <a:r>
              <a:rPr lang="en-US" dirty="0"/>
              <a:t>How to implement </a:t>
            </a:r>
            <a:r>
              <a:rPr lang="en-US" i="1" dirty="0" err="1"/>
              <a:t>ContentBasedProfile</a:t>
            </a:r>
            <a:r>
              <a:rPr lang="en-US" i="1" dirty="0"/>
              <a:t>(u)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Could encode all “liked” documents of a user via TF-IDF</a:t>
            </a:r>
          </a:p>
          <a:p>
            <a:pPr lvl="2"/>
            <a:r>
              <a:rPr lang="en-US" dirty="0"/>
              <a:t>User profile could then be the average of the vectors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score</a:t>
            </a:r>
            <a:r>
              <a:rPr lang="en-US" dirty="0"/>
              <a:t> function to match items with the user’s past profile could then be the dot product </a:t>
            </a:r>
          </a:p>
          <a:p>
            <a:r>
              <a:rPr lang="en-US" dirty="0"/>
              <a:t>Various implementation variants possible</a:t>
            </a:r>
          </a:p>
          <a:p>
            <a:pPr lvl="1"/>
            <a:r>
              <a:rPr lang="en-US" dirty="0"/>
              <a:t>Today, documents are often represented as semantic embeddings (distributed representations)</a:t>
            </a:r>
          </a:p>
          <a:p>
            <a:pPr lvl="1"/>
            <a:r>
              <a:rPr lang="en-US" dirty="0"/>
              <a:t>Various types of </a:t>
            </a:r>
            <a:r>
              <a:rPr lang="en-US" i="1" dirty="0"/>
              <a:t>exogenous </a:t>
            </a:r>
            <a:r>
              <a:rPr lang="en-US" dirty="0"/>
              <a:t>information, e.g., from Wikipedia can be integrated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12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Content-based Systems</a:t>
            </a:r>
          </a:p>
          <a:p>
            <a:pPr lvl="1"/>
            <a:r>
              <a:rPr lang="en-US" dirty="0"/>
              <a:t>Specific application use cases, e.g., </a:t>
            </a:r>
          </a:p>
          <a:p>
            <a:pPr lvl="2"/>
            <a:r>
              <a:rPr lang="en-US" dirty="0"/>
              <a:t>When constantly new items appear (e.g., in the news domains), for which not sufficient information is available</a:t>
            </a:r>
          </a:p>
          <a:p>
            <a:pPr lvl="2"/>
            <a:r>
              <a:rPr lang="en-US" dirty="0"/>
              <a:t>When the general user preferences are rather stable over time</a:t>
            </a:r>
          </a:p>
          <a:p>
            <a:pPr lvl="2"/>
            <a:r>
              <a:rPr lang="en-US" dirty="0"/>
              <a:t>When providing “similar item” recommendations</a:t>
            </a:r>
          </a:p>
          <a:p>
            <a:pPr lvl="1"/>
            <a:r>
              <a:rPr lang="en-US" dirty="0"/>
              <a:t>Certain limitations</a:t>
            </a:r>
          </a:p>
          <a:p>
            <a:pPr lvl="2"/>
            <a:r>
              <a:rPr lang="en-US" dirty="0"/>
              <a:t>By design recommend “more of the same”, leading to limited discovery</a:t>
            </a:r>
          </a:p>
          <a:p>
            <a:pPr lvl="2"/>
            <a:r>
              <a:rPr lang="en-US" dirty="0"/>
              <a:t>May also surface content that is too niche</a:t>
            </a:r>
          </a:p>
        </p:txBody>
      </p:sp>
    </p:spTree>
    <p:extLst>
      <p:ext uri="{BB962C8B-B14F-4D97-AF65-F5344CB8AC3E}">
        <p14:creationId xmlns:p14="http://schemas.microsoft.com/office/powerpoint/2010/main" val="3540511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recommender systems</a:t>
            </a:r>
          </a:p>
          <a:p>
            <a:pPr lvl="1"/>
            <a:r>
              <a:rPr lang="en-US" dirty="0"/>
              <a:t>Rely on more than one paradigm (type of inputs)</a:t>
            </a:r>
          </a:p>
          <a:p>
            <a:pPr lvl="1"/>
            <a:r>
              <a:rPr lang="en-US" dirty="0"/>
              <a:t>Combine advantages of individual methods while avoiding their shortcomings</a:t>
            </a:r>
          </a:p>
          <a:p>
            <a:pPr lvl="1"/>
            <a:r>
              <a:rPr lang="en-US" dirty="0"/>
              <a:t>Trivial example for content-based recommendation</a:t>
            </a:r>
          </a:p>
          <a:p>
            <a:pPr lvl="2"/>
            <a:r>
              <a:rPr lang="en-US" dirty="0"/>
              <a:t>Remove all items that received a too low overall community rating</a:t>
            </a:r>
          </a:p>
        </p:txBody>
      </p:sp>
    </p:spTree>
    <p:extLst>
      <p:ext uri="{BB962C8B-B14F-4D97-AF65-F5344CB8AC3E}">
        <p14:creationId xmlns:p14="http://schemas.microsoft.com/office/powerpoint/2010/main" val="3037621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recommender systems</a:t>
            </a:r>
          </a:p>
          <a:p>
            <a:pPr lvl="1"/>
            <a:r>
              <a:rPr lang="en-US" dirty="0"/>
              <a:t>Three main categories of hybrids</a:t>
            </a:r>
          </a:p>
          <a:p>
            <a:pPr lvl="1"/>
            <a:r>
              <a:rPr lang="en-US" i="1" dirty="0"/>
              <a:t>Monolithic:</a:t>
            </a:r>
            <a:r>
              <a:rPr lang="en-US" dirty="0"/>
              <a:t> Different strategies are implemented in one algorithm, e.g., a model that considers both collaborative and content information</a:t>
            </a:r>
          </a:p>
          <a:p>
            <a:pPr lvl="1"/>
            <a:r>
              <a:rPr lang="en-US" i="1" dirty="0"/>
              <a:t>Parallelized:</a:t>
            </a:r>
            <a:r>
              <a:rPr lang="en-US" dirty="0"/>
              <a:t> The outcomes of two or more algorithms are first computed independently and then combined, e.g., weighted. Switching strategies also fall into this category</a:t>
            </a:r>
          </a:p>
          <a:p>
            <a:pPr lvl="1"/>
            <a:r>
              <a:rPr lang="en-US" i="1" dirty="0"/>
              <a:t>Pipelined:</a:t>
            </a:r>
            <a:r>
              <a:rPr lang="en-US" dirty="0"/>
              <a:t> The output of one algorithm serves as an input to the next, e.g., one could first filter candidates by popularity and subsequently rank the remaining ones </a:t>
            </a:r>
          </a:p>
        </p:txBody>
      </p:sp>
    </p:spTree>
    <p:extLst>
      <p:ext uri="{BB962C8B-B14F-4D97-AF65-F5344CB8AC3E}">
        <p14:creationId xmlns:p14="http://schemas.microsoft.com/office/powerpoint/2010/main" val="2177610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 with side information</a:t>
            </a:r>
          </a:p>
          <a:p>
            <a:pPr lvl="1"/>
            <a:r>
              <a:rPr lang="en-US" dirty="0"/>
              <a:t>The most common hybrid approach</a:t>
            </a:r>
          </a:p>
          <a:p>
            <a:pPr lvl="1"/>
            <a:r>
              <a:rPr lang="en-US" dirty="0"/>
              <a:t>Side information not limited to item-related information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B8FC0F-B448-4657-8948-E8843A95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212976"/>
            <a:ext cx="7224489" cy="35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12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 with side information</a:t>
            </a:r>
          </a:p>
          <a:p>
            <a:pPr lvl="1"/>
            <a:r>
              <a:rPr lang="en-US" i="1" dirty="0"/>
              <a:t>User data:</a:t>
            </a:r>
            <a:r>
              <a:rPr lang="en-US" dirty="0"/>
              <a:t> Static or slowly changing, e.g., demographics such as age gender, nationality; also: personality traits</a:t>
            </a:r>
          </a:p>
          <a:p>
            <a:pPr lvl="1"/>
            <a:r>
              <a:rPr lang="en-US" i="1" dirty="0"/>
              <a:t>Item data:</a:t>
            </a:r>
            <a:r>
              <a:rPr lang="en-US" dirty="0"/>
              <a:t> Dependent on application, can be pre-structured like categories, or unstructured such as descriptions, reviews or images</a:t>
            </a:r>
          </a:p>
          <a:p>
            <a:pPr lvl="1"/>
            <a:r>
              <a:rPr lang="en-US" i="1" dirty="0"/>
              <a:t>Context data: </a:t>
            </a:r>
            <a:r>
              <a:rPr lang="en-US" dirty="0"/>
              <a:t> Various types of frequently changing context information, e.g., geographic position, time of the day, weather, end user device</a:t>
            </a:r>
          </a:p>
        </p:txBody>
      </p:sp>
    </p:spTree>
    <p:extLst>
      <p:ext uri="{BB962C8B-B14F-4D97-AF65-F5344CB8AC3E}">
        <p14:creationId xmlns:p14="http://schemas.microsoft.com/office/powerpoint/2010/main" val="103636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99C2D-21EA-4B91-980E-1D9249B9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and Hybrid Recommenders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8E156-DA8C-4751-9CBC-474FD1ABF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 with side information</a:t>
            </a:r>
          </a:p>
          <a:p>
            <a:pPr lvl="1"/>
            <a:r>
              <a:rPr lang="en-US" i="1" dirty="0"/>
              <a:t>Interaction data:</a:t>
            </a:r>
            <a:r>
              <a:rPr lang="en-US" dirty="0"/>
              <a:t> Historically: Focus on ratings, nowadays various types of implicit feedback, e.g., item views, purchases, add-to-cart, search actions, later item returns; often including time stamps</a:t>
            </a:r>
          </a:p>
          <a:p>
            <a:pPr lvl="1"/>
            <a:r>
              <a:rPr lang="en-US" i="1" dirty="0"/>
              <a:t>Exogenous data:</a:t>
            </a:r>
            <a:r>
              <a:rPr lang="en-US" dirty="0"/>
              <a:t> Inclusion of “world knowledge”, e.g., form Wikipedia or through Linked Open Data. User-individual exogenous data include the user’s social network or trust relationships</a:t>
            </a:r>
          </a:p>
          <a:p>
            <a:pPr lvl="2"/>
            <a:r>
              <a:rPr lang="en-US" dirty="0"/>
              <a:t>Recent focus on information-rich collaborative filtering</a:t>
            </a:r>
          </a:p>
          <a:p>
            <a:pPr lvl="2"/>
            <a:r>
              <a:rPr lang="en-US" dirty="0"/>
              <a:t>Many opportunities for (graph-based) neural network approaches</a:t>
            </a:r>
          </a:p>
        </p:txBody>
      </p:sp>
    </p:spTree>
    <p:extLst>
      <p:ext uri="{BB962C8B-B14F-4D97-AF65-F5344CB8AC3E}">
        <p14:creationId xmlns:p14="http://schemas.microsoft.com/office/powerpoint/2010/main" val="228348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E0C66-4128-4DDD-A2E9-85B4BFC2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Algorithms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77FCF5-097D-42F1-B7D8-CBC2F6409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discussed selected algorithms</a:t>
            </a:r>
          </a:p>
          <a:p>
            <a:pPr lvl="1"/>
            <a:r>
              <a:rPr lang="en-US" dirty="0"/>
              <a:t>other notable ones include Factorization Machines, Sparse Linear Models (SLIM) and EASE</a:t>
            </a:r>
            <a:r>
              <a:rPr lang="en-US" baseline="30000" dirty="0"/>
              <a:t>R</a:t>
            </a:r>
            <a:r>
              <a:rPr lang="en-US" dirty="0"/>
              <a:t> based on a shallow auto encoder </a:t>
            </a:r>
          </a:p>
          <a:p>
            <a:pPr lvl="1"/>
            <a:r>
              <a:rPr lang="en-US" dirty="0"/>
              <a:t>recent developments focus more on sequential recommendation problems</a:t>
            </a:r>
          </a:p>
          <a:p>
            <a:r>
              <a:rPr lang="en-US" dirty="0"/>
              <a:t>Generally, we recall that algorithms are just one component of a recommender system</a:t>
            </a:r>
          </a:p>
          <a:p>
            <a:pPr lvl="1"/>
            <a:r>
              <a:rPr lang="en-US" dirty="0"/>
              <a:t>albeit the most researched one in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4131121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B764F-88D1-47CF-B7B3-16738B08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Recommender Systems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7864F0-C39F-44BC-88D2-72DC1615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large variety of algorithms exist</a:t>
            </a:r>
          </a:p>
          <a:p>
            <a:r>
              <a:rPr lang="en-US" dirty="0"/>
              <a:t>An informed choice requires reliable evaluation methodologies</a:t>
            </a:r>
          </a:p>
          <a:p>
            <a:r>
              <a:rPr lang="en-US" dirty="0"/>
              <a:t>Generally, evaluation involves a comparison of two or more systems or system variants</a:t>
            </a:r>
          </a:p>
          <a:p>
            <a:r>
              <a:rPr lang="en-US" dirty="0"/>
              <a:t>In industry: Online A/B (field) tests </a:t>
            </a:r>
          </a:p>
          <a:p>
            <a:pPr lvl="1"/>
            <a:r>
              <a:rPr lang="en-US" dirty="0"/>
              <a:t>Run two systems in parallel and compare effects after testing period</a:t>
            </a:r>
          </a:p>
          <a:p>
            <a:r>
              <a:rPr lang="en-US" dirty="0"/>
              <a:t>In academia (and industry): Offline evaluation </a:t>
            </a:r>
          </a:p>
          <a:p>
            <a:pPr lvl="1"/>
            <a:r>
              <a:rPr lang="en-US" dirty="0"/>
              <a:t>Based on historical data</a:t>
            </a:r>
          </a:p>
          <a:p>
            <a:pPr lvl="1"/>
            <a:r>
              <a:rPr lang="en-US" dirty="0"/>
              <a:t>Cheap to explore various algorithms and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9455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F77D8-FFBA-4B2D-A940-8E73BB5C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492F7F-D370-474E-8950-300396F11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Roots and relationships with Information Retrieval (IR)</a:t>
            </a:r>
          </a:p>
          <a:p>
            <a:pPr lvl="1"/>
            <a:r>
              <a:rPr lang="en-US" dirty="0"/>
              <a:t>Main IR success example: Search engines (Google)</a:t>
            </a:r>
          </a:p>
          <a:p>
            <a:pPr lvl="1"/>
            <a:r>
              <a:rPr lang="en-US" dirty="0"/>
              <a:t>IR mostly based on search queries</a:t>
            </a:r>
          </a:p>
          <a:p>
            <a:pPr lvl="1"/>
            <a:r>
              <a:rPr lang="en-US" dirty="0"/>
              <a:t>RS learn interests from user behavior instead</a:t>
            </a:r>
          </a:p>
          <a:p>
            <a:r>
              <a:rPr lang="en-US" dirty="0"/>
              <a:t>Roots of modern RS in 1990s: </a:t>
            </a:r>
            <a:r>
              <a:rPr lang="en-US" i="1" dirty="0"/>
              <a:t>Tapestry</a:t>
            </a:r>
          </a:p>
          <a:p>
            <a:pPr lvl="1"/>
            <a:r>
              <a:rPr lang="en-US" i="1" dirty="0"/>
              <a:t>A</a:t>
            </a:r>
            <a:r>
              <a:rPr lang="en-US" dirty="0"/>
              <a:t> personalized email filtering system (1992)</a:t>
            </a:r>
          </a:p>
          <a:p>
            <a:pPr lvl="1"/>
            <a:r>
              <a:rPr lang="en-US" dirty="0"/>
              <a:t>Introduces the idea of </a:t>
            </a:r>
            <a:r>
              <a:rPr lang="en-US" i="1" dirty="0"/>
              <a:t>collaborative</a:t>
            </a:r>
            <a:r>
              <a:rPr lang="en-US" dirty="0"/>
              <a:t> filtering</a:t>
            </a:r>
          </a:p>
          <a:p>
            <a:pPr lvl="2"/>
            <a:r>
              <a:rPr lang="en-US" dirty="0"/>
              <a:t>Rely on opinions of others when filtering</a:t>
            </a:r>
          </a:p>
          <a:p>
            <a:pPr lvl="2"/>
            <a:r>
              <a:rPr lang="en-US" dirty="0"/>
              <a:t>“Show me content that John liked”</a:t>
            </a:r>
          </a:p>
        </p:txBody>
      </p:sp>
    </p:spTree>
    <p:extLst>
      <p:ext uri="{BB962C8B-B14F-4D97-AF65-F5344CB8AC3E}">
        <p14:creationId xmlns:p14="http://schemas.microsoft.com/office/powerpoint/2010/main" val="3466781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B764F-88D1-47CF-B7B3-16738B08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7864F0-C39F-44BC-88D2-72DC1615E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approach in industry</a:t>
            </a:r>
          </a:p>
          <a:p>
            <a:pPr lvl="1"/>
            <a:r>
              <a:rPr lang="en-US" dirty="0"/>
              <a:t>Yet, A/B tests can be costly and risky</a:t>
            </a:r>
          </a:p>
          <a:p>
            <a:pPr lvl="1"/>
            <a:r>
              <a:rPr lang="en-US" dirty="0"/>
              <a:t>Offline evaluation often done in advance, before A/B testing</a:t>
            </a:r>
          </a:p>
          <a:p>
            <a:pPr lvl="2"/>
            <a:r>
              <a:rPr lang="en-US" dirty="0"/>
              <a:t>e.g., to filter variants that are assumed to be low-performing online</a:t>
            </a:r>
          </a:p>
          <a:p>
            <a:r>
              <a:rPr lang="en-US" dirty="0"/>
              <a:t>Procedure</a:t>
            </a:r>
          </a:p>
          <a:p>
            <a:pPr lvl="1"/>
            <a:r>
              <a:rPr lang="en-US" dirty="0"/>
              <a:t>Two systems, A and B, are compared online; sometimes more than two</a:t>
            </a:r>
          </a:p>
          <a:p>
            <a:pPr lvl="1"/>
            <a:r>
              <a:rPr lang="en-US" dirty="0"/>
              <a:t>Each system receives some fraction of the traffic</a:t>
            </a:r>
          </a:p>
          <a:p>
            <a:pPr lvl="1"/>
            <a:r>
              <a:rPr lang="en-US" dirty="0"/>
              <a:t>A is often called </a:t>
            </a:r>
            <a:r>
              <a:rPr lang="en-US" i="1" dirty="0"/>
              <a:t>control </a:t>
            </a:r>
            <a:r>
              <a:rPr lang="en-US" dirty="0"/>
              <a:t>(e.g., the existing system), B the </a:t>
            </a:r>
            <a:r>
              <a:rPr lang="en-US" i="1" dirty="0"/>
              <a:t>treatment</a:t>
            </a:r>
          </a:p>
          <a:p>
            <a:pPr lvl="1"/>
            <a:r>
              <a:rPr lang="en-US" dirty="0"/>
              <a:t>Users are randomly assigned to one group, and participants are not aware of being in a group</a:t>
            </a:r>
          </a:p>
        </p:txBody>
      </p:sp>
    </p:spTree>
    <p:extLst>
      <p:ext uri="{BB962C8B-B14F-4D97-AF65-F5344CB8AC3E}">
        <p14:creationId xmlns:p14="http://schemas.microsoft.com/office/powerpoint/2010/main" val="1648517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B3B13-9DCF-4B86-8F37-6B6CC148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DC87C9-7861-48CC-A2A1-E043D109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A/B tests allow to measure effects of algorithms on business metrics (Key Performance Indicators), e.g.,</a:t>
            </a:r>
          </a:p>
          <a:p>
            <a:pPr lvl="1"/>
            <a:r>
              <a:rPr lang="en-US" dirty="0"/>
              <a:t>engagement (clicks, views, dwelling time),  sales (revenue, profit, number of purchases),  customer retention / churn</a:t>
            </a:r>
          </a:p>
          <a:p>
            <a:r>
              <a:rPr lang="en-US" dirty="0"/>
              <a:t>Tests are run until pre-defined time (e.g., one months) is reached or statistical significance</a:t>
            </a:r>
          </a:p>
          <a:p>
            <a:pPr lvl="1"/>
            <a:r>
              <a:rPr lang="en-US" dirty="0"/>
              <a:t>This may limit the number of tests that can be done in parallel</a:t>
            </a:r>
          </a:p>
          <a:p>
            <a:pPr lvl="1"/>
            <a:r>
              <a:rPr lang="en-US" dirty="0"/>
              <a:t>Risk of exposing customers to so far untested version</a:t>
            </a:r>
          </a:p>
          <a:p>
            <a:pPr lvl="1"/>
            <a:r>
              <a:rPr lang="en-US" dirty="0"/>
              <a:t>Offline evaluation may help pre-filter candidates to A/B test</a:t>
            </a:r>
          </a:p>
        </p:txBody>
      </p:sp>
    </p:spTree>
    <p:extLst>
      <p:ext uri="{BB962C8B-B14F-4D97-AF65-F5344CB8AC3E}">
        <p14:creationId xmlns:p14="http://schemas.microsoft.com/office/powerpoint/2010/main" val="3178653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4628F-1955-49A4-87B3-1BA1A32B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Evaluation and 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A40EE6-49F7-4E7F-8FB7-0D8DABDFC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Online/Offline gap</a:t>
            </a:r>
          </a:p>
          <a:p>
            <a:pPr lvl="1"/>
            <a:r>
              <a:rPr lang="en-US" dirty="0"/>
              <a:t>Often weak or missing correlation between offline results and A/B tests</a:t>
            </a:r>
          </a:p>
          <a:p>
            <a:pPr lvl="1"/>
            <a:r>
              <a:rPr lang="en-US" dirty="0"/>
              <a:t>Yet, offline evaluation remains important selection yardstick before live tests</a:t>
            </a:r>
          </a:p>
          <a:p>
            <a:r>
              <a:rPr lang="en-US" dirty="0"/>
              <a:t>User/lab studies</a:t>
            </a:r>
          </a:p>
          <a:p>
            <a:pPr lvl="1"/>
            <a:r>
              <a:rPr lang="en-US" dirty="0"/>
              <a:t>Not necessarily based on a production system, but often on a prototype</a:t>
            </a:r>
          </a:p>
          <a:p>
            <a:pPr lvl="1"/>
            <a:r>
              <a:rPr lang="en-US" dirty="0"/>
              <a:t>Can be a solution to assess different quality aspects with the help of (representative) users, e.g.,</a:t>
            </a:r>
          </a:p>
          <a:p>
            <a:pPr lvl="2"/>
            <a:r>
              <a:rPr lang="en-US" dirty="0"/>
              <a:t>questions related to the quality perception</a:t>
            </a:r>
          </a:p>
          <a:p>
            <a:pPr lvl="2"/>
            <a:r>
              <a:rPr lang="en-US" dirty="0"/>
              <a:t>questions related to the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27442290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EEB4C-E375-4894-8D1A-3C75B151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CE51CD-1FE5-43CD-8758-6BD12EBC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seen as a simulation of the system</a:t>
            </a:r>
          </a:p>
          <a:p>
            <a:pPr lvl="1"/>
            <a:r>
              <a:rPr lang="en-US" dirty="0"/>
              <a:t>Different proxies (offline metrics) used to measure the system’s effectiveness</a:t>
            </a:r>
          </a:p>
          <a:p>
            <a:pPr lvl="1"/>
            <a:r>
              <a:rPr lang="en-US" dirty="0"/>
              <a:t>Usually based on a number of abstractions</a:t>
            </a:r>
          </a:p>
          <a:p>
            <a:r>
              <a:rPr lang="en-US" dirty="0"/>
              <a:t>Comparing offline and online</a:t>
            </a:r>
          </a:p>
          <a:p>
            <a:pPr lvl="1"/>
            <a:r>
              <a:rPr lang="en-US" dirty="0"/>
              <a:t>Online evaluation acquires user feedback </a:t>
            </a:r>
            <a:r>
              <a:rPr lang="en-US" i="1" dirty="0"/>
              <a:t>after</a:t>
            </a:r>
            <a:r>
              <a:rPr lang="en-US" dirty="0"/>
              <a:t> recommendations are delivered</a:t>
            </a:r>
          </a:p>
          <a:p>
            <a:pPr lvl="1"/>
            <a:r>
              <a:rPr lang="en-US" dirty="0"/>
              <a:t>In offline testing, the </a:t>
            </a:r>
            <a:r>
              <a:rPr lang="en-US" i="1" dirty="0"/>
              <a:t>test</a:t>
            </a:r>
            <a:r>
              <a:rPr lang="en-US" dirty="0"/>
              <a:t> data is collected before recommendations are produced; the made recommendations are actually never shown to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58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F1AF-29E9-4940-8877-E4701625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386D1-42B3-4FDC-99AD-C051FBDFA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evaluation might appear a simple task</a:t>
            </a:r>
          </a:p>
          <a:p>
            <a:pPr lvl="1"/>
            <a:r>
              <a:rPr lang="en-US" dirty="0"/>
              <a:t>Just apply established methodology for supervised learning problems</a:t>
            </a:r>
          </a:p>
          <a:p>
            <a:r>
              <a:rPr lang="en-US" dirty="0"/>
              <a:t>There are, however, certain peculiarities</a:t>
            </a:r>
          </a:p>
          <a:p>
            <a:pPr lvl="1"/>
            <a:r>
              <a:rPr lang="en-US" dirty="0"/>
              <a:t>Including a fair degree of hidden complexity and some pitfalls</a:t>
            </a:r>
          </a:p>
          <a:p>
            <a:pPr lvl="1"/>
            <a:r>
              <a:rPr lang="en-US" dirty="0"/>
              <a:t>Which may lead to inconsistent offline evaluation outcomes</a:t>
            </a:r>
          </a:p>
          <a:p>
            <a:pPr lvl="1"/>
            <a:r>
              <a:rPr lang="en-US" dirty="0"/>
              <a:t>All design choices (of the evaluation methodology) must therefore be made with care and properly documented</a:t>
            </a:r>
          </a:p>
        </p:txBody>
      </p:sp>
    </p:spTree>
    <p:extLst>
      <p:ext uri="{BB962C8B-B14F-4D97-AF65-F5344CB8AC3E}">
        <p14:creationId xmlns:p14="http://schemas.microsoft.com/office/powerpoint/2010/main" val="1718326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1F5F2-36BF-42EF-898C-A312E14D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F52C47-5704-4010-A38F-A04EBE8B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data</a:t>
            </a:r>
          </a:p>
          <a:p>
            <a:pPr lvl="1"/>
            <a:r>
              <a:rPr lang="en-US" dirty="0"/>
              <a:t>Distinguish between </a:t>
            </a:r>
            <a:r>
              <a:rPr lang="en-US" i="1" dirty="0"/>
              <a:t>training</a:t>
            </a:r>
            <a:r>
              <a:rPr lang="en-US" dirty="0"/>
              <a:t> and </a:t>
            </a:r>
            <a:r>
              <a:rPr lang="en-US" i="1" dirty="0"/>
              <a:t>test data</a:t>
            </a:r>
          </a:p>
          <a:p>
            <a:pPr lvl="1"/>
            <a:r>
              <a:rPr lang="en-US" dirty="0"/>
              <a:t>Which must be strictly separated </a:t>
            </a:r>
          </a:p>
          <a:p>
            <a:pPr lvl="1"/>
            <a:r>
              <a:rPr lang="en-US" i="1" dirty="0"/>
              <a:t>Training data:</a:t>
            </a:r>
            <a:r>
              <a:rPr lang="en-US" dirty="0"/>
              <a:t> Provided to the algorithm that is evaluated</a:t>
            </a:r>
          </a:p>
          <a:p>
            <a:pPr lvl="1"/>
            <a:r>
              <a:rPr lang="en-US" i="1" dirty="0"/>
              <a:t>Test data:</a:t>
            </a:r>
            <a:r>
              <a:rPr lang="en-US" dirty="0"/>
              <a:t> Hidden (held-out) data that is used to compute metrics on the recommendations returned by the algorithm</a:t>
            </a:r>
          </a:p>
          <a:p>
            <a:pPr lvl="1"/>
            <a:r>
              <a:rPr lang="en-US" dirty="0"/>
              <a:t>Training and test data commonly consist of past user-item interactions</a:t>
            </a:r>
          </a:p>
          <a:p>
            <a:pPr lvl="2"/>
            <a:r>
              <a:rPr lang="en-US" dirty="0"/>
              <a:t>Ratings, clicks, purchases</a:t>
            </a:r>
          </a:p>
          <a:p>
            <a:pPr lvl="2"/>
            <a:r>
              <a:rPr lang="en-US" dirty="0"/>
              <a:t>Training data may contain additional side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7744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1F5F2-36BF-42EF-898C-A312E14D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F52C47-5704-4010-A38F-A04EBE8B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data</a:t>
            </a:r>
          </a:p>
          <a:p>
            <a:pPr lvl="1"/>
            <a:r>
              <a:rPr lang="en-US" dirty="0"/>
              <a:t>Can be obtained in different ways</a:t>
            </a:r>
          </a:p>
          <a:p>
            <a:pPr lvl="1"/>
            <a:r>
              <a:rPr lang="en-US" dirty="0"/>
              <a:t>One good approach: Collect input data from a real-world system</a:t>
            </a:r>
          </a:p>
          <a:p>
            <a:pPr lvl="2"/>
            <a:r>
              <a:rPr lang="en-US" dirty="0"/>
              <a:t>Historically, rating data from the </a:t>
            </a:r>
            <a:r>
              <a:rPr lang="en-US" dirty="0" err="1"/>
              <a:t>MovieLens</a:t>
            </a:r>
            <a:r>
              <a:rPr lang="en-US" dirty="0"/>
              <a:t> system is widely used</a:t>
            </a:r>
          </a:p>
          <a:p>
            <a:pPr lvl="2"/>
            <a:r>
              <a:rPr lang="en-US" dirty="0"/>
              <a:t>Nowadays, various other datasets are available, most frequently datasets that contain sequential interaction logs (as opposed to a user-item interaction matrix)</a:t>
            </a:r>
          </a:p>
          <a:p>
            <a:pPr lvl="2"/>
            <a:r>
              <a:rPr lang="en-US" dirty="0"/>
              <a:t>Generally: Risk of biases, and often not much is known how data was collected</a:t>
            </a:r>
          </a:p>
          <a:p>
            <a:pPr lvl="2"/>
            <a:r>
              <a:rPr lang="en-US" dirty="0"/>
              <a:t>What we see in the logs may be not genuine user behavior but influenced by the system that is already on place</a:t>
            </a:r>
          </a:p>
          <a:p>
            <a:pPr lvl="1"/>
            <a:r>
              <a:rPr lang="en-US" dirty="0"/>
              <a:t>Obtaining test data: Split the existing dataset</a:t>
            </a:r>
          </a:p>
          <a:p>
            <a:pPr lvl="2"/>
            <a:r>
              <a:rPr lang="en-US" dirty="0"/>
              <a:t>Splitting can be done in different ways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6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1F5F2-36BF-42EF-898C-A312E14D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F52C47-5704-4010-A38F-A04EBE8B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splitting</a:t>
            </a:r>
          </a:p>
          <a:p>
            <a:pPr lvl="1"/>
            <a:r>
              <a:rPr lang="en-US" dirty="0"/>
              <a:t>Subsample test set from collected data, different options</a:t>
            </a:r>
          </a:p>
          <a:p>
            <a:pPr lvl="1"/>
            <a:r>
              <a:rPr lang="en-US" dirty="0"/>
              <a:t>Split ratio: percentage of train-to-test data, often 80% training, 20% test</a:t>
            </a:r>
          </a:p>
          <a:p>
            <a:pPr lvl="1"/>
            <a:r>
              <a:rPr lang="en-US" dirty="0"/>
              <a:t>Random or temporal splitting: </a:t>
            </a:r>
          </a:p>
          <a:p>
            <a:pPr lvl="2"/>
            <a:r>
              <a:rPr lang="en-US" dirty="0"/>
              <a:t>Temporal: One option is to put everything into training until a predefined point in time; point in time often chosen to have a certain split ratio</a:t>
            </a:r>
          </a:p>
          <a:p>
            <a:pPr lvl="2"/>
            <a:r>
              <a:rPr lang="en-US" dirty="0"/>
              <a:t>Random: Place items randomly into training and test, considering the desired split ratio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452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1F5F2-36BF-42EF-898C-A312E14D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F52C47-5704-4010-A38F-A04EBE8B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 splitting</a:t>
            </a:r>
          </a:p>
          <a:p>
            <a:pPr lvl="1"/>
            <a:r>
              <a:rPr lang="en-US" dirty="0"/>
              <a:t>Elaborate variants possible</a:t>
            </a:r>
          </a:p>
          <a:p>
            <a:pPr lvl="2"/>
            <a:r>
              <a:rPr lang="en-US" dirty="0"/>
              <a:t>e.g., segmenting the data in multiple time windows</a:t>
            </a:r>
          </a:p>
          <a:p>
            <a:pPr lvl="1"/>
            <a:r>
              <a:rPr lang="en-US" dirty="0"/>
              <a:t>Generally, temporal sampling is more realistic than random splitting</a:t>
            </a:r>
          </a:p>
          <a:p>
            <a:pPr lvl="2"/>
            <a:r>
              <a:rPr lang="en-US" dirty="0"/>
              <a:t>Avoids to have future events in the training data to predict past data in test</a:t>
            </a:r>
          </a:p>
          <a:p>
            <a:pPr lvl="2"/>
            <a:r>
              <a:rPr lang="en-US" dirty="0"/>
              <a:t>Thus avoids certain forms of </a:t>
            </a:r>
            <a:r>
              <a:rPr lang="en-US" i="1" dirty="0"/>
              <a:t>data leakage</a:t>
            </a:r>
          </a:p>
          <a:p>
            <a:pPr lvl="1"/>
            <a:r>
              <a:rPr lang="en-US" dirty="0"/>
              <a:t>Sometimes just not possible because of lack of temporal information</a:t>
            </a:r>
          </a:p>
          <a:p>
            <a:pPr lvl="1"/>
            <a:r>
              <a:rPr lang="en-US" dirty="0"/>
              <a:t>Sometimes not too relevant, e.g., when user needs are quite stable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425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1F5F2-36BF-42EF-898C-A312E14D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F52C47-5704-4010-A38F-A04EBE8B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splitting</a:t>
            </a:r>
          </a:p>
          <a:p>
            <a:pPr lvl="1"/>
            <a:r>
              <a:rPr lang="en-US" dirty="0"/>
              <a:t>More flexible than temporal splitting</a:t>
            </a:r>
          </a:p>
          <a:p>
            <a:pPr lvl="1"/>
            <a:r>
              <a:rPr lang="en-US" dirty="0"/>
              <a:t>Allows to execute n-fold cross-validation</a:t>
            </a:r>
          </a:p>
          <a:p>
            <a:pPr lvl="2"/>
            <a:r>
              <a:rPr lang="en-US" dirty="0"/>
              <a:t>Where multiple training and test sets are sampled and the evaluation is repeated n times</a:t>
            </a:r>
          </a:p>
          <a:p>
            <a:pPr lvl="1"/>
            <a:r>
              <a:rPr lang="en-US" dirty="0"/>
              <a:t>Common technique: Bernoulli sampling (coin flip) with </a:t>
            </a:r>
            <a:r>
              <a:rPr lang="en-US" i="1" dirty="0"/>
              <a:t>p</a:t>
            </a:r>
            <a:r>
              <a:rPr lang="en-US" dirty="0"/>
              <a:t> being the desired split ratio</a:t>
            </a:r>
          </a:p>
          <a:p>
            <a:pPr lvl="1"/>
            <a:r>
              <a:rPr lang="en-US" dirty="0"/>
              <a:t>Variations:</a:t>
            </a:r>
          </a:p>
          <a:p>
            <a:pPr lvl="2"/>
            <a:r>
              <a:rPr lang="en-US" dirty="0"/>
              <a:t>Sample random data points globally</a:t>
            </a:r>
          </a:p>
          <a:p>
            <a:pPr lvl="2"/>
            <a:r>
              <a:rPr lang="en-US" dirty="0"/>
              <a:t>Sample random data points per user</a:t>
            </a:r>
          </a:p>
          <a:p>
            <a:pPr lvl="2"/>
            <a:r>
              <a:rPr lang="en-US" dirty="0"/>
              <a:t>Sample to simulate special situations like cold-start</a:t>
            </a:r>
          </a:p>
        </p:txBody>
      </p:sp>
    </p:spTree>
    <p:extLst>
      <p:ext uri="{BB962C8B-B14F-4D97-AF65-F5344CB8AC3E}">
        <p14:creationId xmlns:p14="http://schemas.microsoft.com/office/powerpoint/2010/main" val="197214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09E9-23B1-4501-807E-F99E1706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FBD29A-00E8-452E-A4E3-CA2239D7C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Roots of modern RS in 1990s: </a:t>
            </a:r>
            <a:r>
              <a:rPr lang="en-US" i="1" dirty="0" err="1"/>
              <a:t>GroupLens</a:t>
            </a:r>
            <a:endParaRPr lang="en-US" i="1" dirty="0"/>
          </a:p>
          <a:p>
            <a:pPr lvl="1"/>
            <a:r>
              <a:rPr lang="en-US" dirty="0"/>
              <a:t>Automated the idea of collaborative filtering (1994)</a:t>
            </a:r>
          </a:p>
          <a:p>
            <a:pPr lvl="1"/>
            <a:r>
              <a:rPr lang="en-US" dirty="0"/>
              <a:t>Based on the identification of like-minded users (neighbors), based on their past ratings</a:t>
            </a:r>
          </a:p>
          <a:p>
            <a:pPr lvl="1"/>
            <a:r>
              <a:rPr lang="en-US" dirty="0"/>
              <a:t>Predict rating for new content based on neighbor opinions</a:t>
            </a:r>
          </a:p>
          <a:p>
            <a:pPr lvl="1"/>
            <a:r>
              <a:rPr lang="en-US" dirty="0"/>
              <a:t>Recommendation as “matrix filling/completion”</a:t>
            </a:r>
          </a:p>
          <a:p>
            <a:r>
              <a:rPr lang="en-US" dirty="0"/>
              <a:t>Matrix filling as a predominant research operationalization</a:t>
            </a:r>
          </a:p>
          <a:p>
            <a:pPr lvl="1"/>
            <a:r>
              <a:rPr lang="en-US" dirty="0"/>
              <a:t>Today: Mostly based on deep learning </a:t>
            </a:r>
          </a:p>
        </p:txBody>
      </p:sp>
    </p:spTree>
    <p:extLst>
      <p:ext uri="{BB962C8B-B14F-4D97-AF65-F5344CB8AC3E}">
        <p14:creationId xmlns:p14="http://schemas.microsoft.com/office/powerpoint/2010/main" val="16328878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Candidate Item Sampling</a:t>
            </a:r>
          </a:p>
          <a:p>
            <a:pPr lvl="1"/>
            <a:r>
              <a:rPr lang="en-US" dirty="0"/>
              <a:t>A somewhat “hidden” option in the procedure</a:t>
            </a:r>
          </a:p>
          <a:p>
            <a:pPr lvl="1"/>
            <a:r>
              <a:rPr lang="en-US" dirty="0"/>
              <a:t>Which set of candidate (target) items should be ranked when evaluating a recommendation?</a:t>
            </a:r>
          </a:p>
          <a:p>
            <a:pPr lvl="1"/>
            <a:r>
              <a:rPr lang="en-US" dirty="0"/>
              <a:t>One option: Rank all items in the catalog</a:t>
            </a:r>
          </a:p>
          <a:p>
            <a:pPr lvl="2"/>
            <a:r>
              <a:rPr lang="en-US" dirty="0"/>
              <a:t>Except for those with known ratings in the matrix completion setup; because the goal is usually discovery</a:t>
            </a:r>
          </a:p>
          <a:p>
            <a:pPr lvl="1"/>
            <a:r>
              <a:rPr lang="en-US" dirty="0"/>
              <a:t>Alternative</a:t>
            </a:r>
          </a:p>
          <a:p>
            <a:pPr lvl="2"/>
            <a:r>
              <a:rPr lang="en-US" dirty="0"/>
              <a:t>Rank only a subset of the items, e.g., rank the hidden item among a set of other (e.g., 1000) items</a:t>
            </a:r>
          </a:p>
          <a:p>
            <a:pPr lvl="2"/>
            <a:r>
              <a:rPr lang="en-US" dirty="0"/>
              <a:t>Leading to </a:t>
            </a:r>
            <a:r>
              <a:rPr lang="en-US" i="1" dirty="0"/>
              <a:t>sampled metrics; </a:t>
            </a:r>
            <a:r>
              <a:rPr lang="en-US" dirty="0"/>
              <a:t>may lead to unreliable results</a:t>
            </a:r>
          </a:p>
        </p:txBody>
      </p:sp>
    </p:spTree>
    <p:extLst>
      <p:ext uri="{BB962C8B-B14F-4D97-AF65-F5344CB8AC3E}">
        <p14:creationId xmlns:p14="http://schemas.microsoft.com/office/powerpoint/2010/main" val="1562149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Tasks and Metrics</a:t>
            </a:r>
          </a:p>
          <a:p>
            <a:pPr lvl="1"/>
            <a:r>
              <a:rPr lang="en-US" dirty="0"/>
              <a:t>A system may fulfil different purposes, e.g., discovery, find complements, entertainment, increase sales, …</a:t>
            </a:r>
          </a:p>
          <a:p>
            <a:pPr lvl="1"/>
            <a:r>
              <a:rPr lang="en-US" dirty="0"/>
              <a:t>“Historical” set of tasks from the literature</a:t>
            </a:r>
          </a:p>
          <a:p>
            <a:pPr lvl="2"/>
            <a:r>
              <a:rPr lang="en-US" dirty="0"/>
              <a:t>Find good items </a:t>
            </a:r>
          </a:p>
          <a:p>
            <a:pPr lvl="2"/>
            <a:r>
              <a:rPr lang="en-US" dirty="0"/>
              <a:t>Annotate in context (rating prediction)</a:t>
            </a:r>
          </a:p>
          <a:p>
            <a:pPr lvl="2"/>
            <a:r>
              <a:rPr lang="en-US" dirty="0"/>
              <a:t>Recommend sequence</a:t>
            </a:r>
          </a:p>
          <a:p>
            <a:pPr lvl="1"/>
            <a:r>
              <a:rPr lang="en-US" dirty="0"/>
              <a:t>Main question: How good is an algorithm fulfilling these tasks</a:t>
            </a:r>
          </a:p>
          <a:p>
            <a:pPr lvl="2"/>
            <a:r>
              <a:rPr lang="en-US" dirty="0"/>
              <a:t>Assessment done via computational (offline) metrics, which serve as proxies for system’s effectiveness</a:t>
            </a:r>
          </a:p>
        </p:txBody>
      </p:sp>
    </p:spTree>
    <p:extLst>
      <p:ext uri="{BB962C8B-B14F-4D97-AF65-F5344CB8AC3E}">
        <p14:creationId xmlns:p14="http://schemas.microsoft.com/office/powerpoint/2010/main" val="713906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Tasks and Metrics</a:t>
            </a:r>
          </a:p>
          <a:p>
            <a:pPr lvl="1"/>
            <a:r>
              <a:rPr lang="en-US" dirty="0"/>
              <a:t>Traditional aim: Accurately understand or predict the user’s needs</a:t>
            </a:r>
          </a:p>
          <a:p>
            <a:pPr lvl="1"/>
            <a:r>
              <a:rPr lang="en-US" dirty="0"/>
              <a:t>Leading to class of </a:t>
            </a:r>
            <a:r>
              <a:rPr lang="en-US" i="1" dirty="0"/>
              <a:t>accuracy </a:t>
            </a:r>
            <a:r>
              <a:rPr lang="en-US" dirty="0"/>
              <a:t>metrics</a:t>
            </a:r>
          </a:p>
          <a:p>
            <a:pPr lvl="2"/>
            <a:r>
              <a:rPr lang="en-US" i="1" dirty="0"/>
              <a:t>Ranking accuracy</a:t>
            </a:r>
            <a:r>
              <a:rPr lang="en-US" dirty="0"/>
              <a:t> nowadays equated with ranking quality</a:t>
            </a:r>
          </a:p>
          <a:p>
            <a:pPr lvl="2"/>
            <a:r>
              <a:rPr lang="en-US" dirty="0"/>
              <a:t>Historically, (pointwise) rating </a:t>
            </a:r>
            <a:r>
              <a:rPr lang="en-US" i="1" dirty="0"/>
              <a:t>prediction </a:t>
            </a:r>
            <a:r>
              <a:rPr lang="en-US" dirty="0"/>
              <a:t>accuracy in the focus</a:t>
            </a:r>
          </a:p>
          <a:p>
            <a:pPr lvl="1"/>
            <a:r>
              <a:rPr lang="en-US" dirty="0"/>
              <a:t>Ranking metrics and evaluation protocols borrowed from the IR literature</a:t>
            </a:r>
          </a:p>
          <a:p>
            <a:pPr lvl="1"/>
            <a:r>
              <a:rPr lang="en-US" dirty="0"/>
              <a:t>Individual rating/relevance prediction based on error metrics from statistics/machine learning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972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Rating prediction</a:t>
            </a:r>
          </a:p>
          <a:p>
            <a:pPr lvl="1"/>
            <a:r>
              <a:rPr lang="en-US" dirty="0"/>
              <a:t>Historical approach, standard until the Netflix Prize (2006-2009)</a:t>
            </a:r>
          </a:p>
          <a:p>
            <a:pPr lvl="1"/>
            <a:r>
              <a:rPr lang="en-US" dirty="0"/>
              <a:t>Rating prediction as a regression task, learn a function from examples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Natural to use error metrics such as the Mean Absolute Error (MAE) or the Root Mean Squared Error (RMSE)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where T stands for the items in the test set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6E0AF1-A6EC-455E-9D6A-113FBF97F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152775"/>
            <a:ext cx="1933575" cy="552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3AAA4F-F7CD-437F-85B0-EBE0EC14F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94" y="4899526"/>
            <a:ext cx="9848106" cy="114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46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ratings to ranking</a:t>
            </a:r>
          </a:p>
          <a:p>
            <a:pPr lvl="1"/>
            <a:r>
              <a:rPr lang="en-US" dirty="0"/>
              <a:t>Ranking of items nowadays seen to be more important than rating predictions</a:t>
            </a:r>
          </a:p>
          <a:p>
            <a:pPr lvl="1"/>
            <a:r>
              <a:rPr lang="en-US" dirty="0"/>
              <a:t>Also aligned with business models in industry</a:t>
            </a:r>
          </a:p>
          <a:p>
            <a:pPr lvl="1"/>
            <a:r>
              <a:rPr lang="en-US" dirty="0"/>
              <a:t>Many modern algorithms still produce user-item relevance predictions</a:t>
            </a:r>
          </a:p>
          <a:p>
            <a:pPr lvl="2"/>
            <a:r>
              <a:rPr lang="en-US" dirty="0"/>
              <a:t>They are used for ranking the items</a:t>
            </a:r>
          </a:p>
          <a:p>
            <a:pPr lvl="2"/>
            <a:r>
              <a:rPr lang="en-US" dirty="0"/>
              <a:t>But the scores have no meaning (like ratings), and applying error metrics is not meaningful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50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 as an IR task</a:t>
            </a:r>
          </a:p>
          <a:p>
            <a:pPr lvl="1"/>
            <a:r>
              <a:rPr lang="en-US" dirty="0"/>
              <a:t>Recommendations should contain as many </a:t>
            </a:r>
            <a:r>
              <a:rPr lang="en-US" i="1" dirty="0"/>
              <a:t>relevant </a:t>
            </a:r>
            <a:r>
              <a:rPr lang="en-US" dirty="0"/>
              <a:t>items as </a:t>
            </a:r>
            <a:r>
              <a:rPr lang="en-US" i="1" dirty="0"/>
              <a:t>early</a:t>
            </a:r>
            <a:r>
              <a:rPr lang="en-US" dirty="0"/>
              <a:t> as possible in the recommendation list</a:t>
            </a:r>
          </a:p>
          <a:p>
            <a:pPr lvl="2"/>
            <a:r>
              <a:rPr lang="en-US" dirty="0"/>
              <a:t>and, thus, only few non-relevant items in the top positions</a:t>
            </a:r>
          </a:p>
          <a:p>
            <a:pPr lvl="1"/>
            <a:r>
              <a:rPr lang="en-US" dirty="0"/>
              <a:t>The ranking determines which items users will see, and how early</a:t>
            </a:r>
          </a:p>
          <a:p>
            <a:pPr lvl="1"/>
            <a:r>
              <a:rPr lang="en-US" dirty="0"/>
              <a:t>The underlying scores to produce the ranking are irrelevant</a:t>
            </a:r>
          </a:p>
          <a:p>
            <a:r>
              <a:rPr lang="en-US" dirty="0"/>
              <a:t>Evaluation of ranked lists done for decades in the IR field</a:t>
            </a:r>
          </a:p>
          <a:p>
            <a:pPr lvl="1"/>
            <a:r>
              <a:rPr lang="en-US" dirty="0"/>
              <a:t>Adopted for the specifics of the recommendation tasks</a:t>
            </a:r>
          </a:p>
          <a:p>
            <a:pPr lvl="1"/>
            <a:r>
              <a:rPr lang="en-US" dirty="0"/>
              <a:t>Some adaptations are however required</a:t>
            </a:r>
          </a:p>
        </p:txBody>
      </p:sp>
    </p:spTree>
    <p:extLst>
      <p:ext uri="{BB962C8B-B14F-4D97-AF65-F5344CB8AC3E}">
        <p14:creationId xmlns:p14="http://schemas.microsoft.com/office/powerpoint/2010/main" val="29808638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Collection:</a:t>
            </a:r>
            <a:r>
              <a:rPr lang="en-US" dirty="0"/>
              <a:t> Corresponds to the “item catalog”</a:t>
            </a:r>
          </a:p>
          <a:p>
            <a:r>
              <a:rPr lang="en-US" i="1" dirty="0"/>
              <a:t>Query and Information Need: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Explicit formulation of needs in the IR search context</a:t>
            </a:r>
          </a:p>
          <a:p>
            <a:pPr lvl="1"/>
            <a:r>
              <a:rPr lang="en-US" dirty="0"/>
              <a:t>Needs derived from observed user in recommender systems</a:t>
            </a:r>
          </a:p>
          <a:p>
            <a:pPr lvl="1"/>
            <a:r>
              <a:rPr lang="en-US" dirty="0"/>
              <a:t>Some vagueness in both settings</a:t>
            </a:r>
          </a:p>
          <a:p>
            <a:r>
              <a:rPr lang="en-US" i="1" dirty="0"/>
              <a:t>Relevance: </a:t>
            </a:r>
          </a:p>
          <a:p>
            <a:pPr lvl="1"/>
            <a:r>
              <a:rPr lang="en-US" dirty="0"/>
              <a:t>In IR, document relevance may be objectively determined for a given query, with some simplifications</a:t>
            </a:r>
          </a:p>
          <a:p>
            <a:pPr lvl="1"/>
            <a:r>
              <a:rPr lang="en-US" dirty="0"/>
              <a:t>In recommender systems, relevance is user-dependent</a:t>
            </a:r>
          </a:p>
          <a:p>
            <a:pPr lvl="2"/>
            <a:r>
              <a:rPr lang="en-US" dirty="0"/>
              <a:t>Impossible to acquire user-specific relevance labels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12422053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Relevance, continued</a:t>
            </a:r>
          </a:p>
          <a:p>
            <a:pPr lvl="1"/>
            <a:r>
              <a:rPr lang="en-US" dirty="0"/>
              <a:t>Test data from the target users used as relevance judgments</a:t>
            </a:r>
          </a:p>
          <a:p>
            <a:pPr lvl="1"/>
            <a:r>
              <a:rPr lang="en-US" dirty="0"/>
              <a:t>Can however lead to biases in the evaluation when using real-world data</a:t>
            </a:r>
          </a:p>
          <a:p>
            <a:pPr lvl="2"/>
            <a:r>
              <a:rPr lang="en-US" dirty="0"/>
              <a:t>Phenomenon of popularity bias, and very uneven distributions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Many IR metrics can be applied: precision, recall, mean reciprocal rank (MRR), normalized discounted cumulative gain (</a:t>
            </a:r>
            <a:r>
              <a:rPr lang="en-US" dirty="0" err="1"/>
              <a:t>nDCG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Usually a ranking cutoff (threshold), e.g., top-10 or top-20 recommendations is used</a:t>
            </a:r>
          </a:p>
          <a:p>
            <a:pPr lvl="2"/>
            <a:r>
              <a:rPr lang="en-US" dirty="0"/>
              <a:t>Denoted, for example, as Precision@10</a:t>
            </a:r>
          </a:p>
          <a:p>
            <a:pPr lvl="1"/>
            <a:r>
              <a:rPr lang="en-US" dirty="0"/>
              <a:t>Question remains how to deal with missing labels in the ranking process</a:t>
            </a:r>
          </a:p>
        </p:txBody>
      </p:sp>
    </p:spTree>
    <p:extLst>
      <p:ext uri="{BB962C8B-B14F-4D97-AF65-F5344CB8AC3E}">
        <p14:creationId xmlns:p14="http://schemas.microsoft.com/office/powerpoint/2010/main" val="2405453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Beyond accuracy</a:t>
            </a:r>
          </a:p>
          <a:p>
            <a:pPr lvl="1"/>
            <a:r>
              <a:rPr lang="en-US" dirty="0"/>
              <a:t>Focus on accuracy may lead to incomplete view of the usefulness of a recommendation</a:t>
            </a:r>
          </a:p>
          <a:p>
            <a:pPr lvl="2"/>
            <a:r>
              <a:rPr lang="en-US" dirty="0"/>
              <a:t>A Beatles fan might like the song “Yesterday”, but would it be useful as a recommendation?</a:t>
            </a:r>
          </a:p>
          <a:p>
            <a:pPr lvl="3"/>
            <a:r>
              <a:rPr lang="en-US" dirty="0"/>
              <a:t>Such recommendations may lead to limited discovery</a:t>
            </a:r>
          </a:p>
          <a:p>
            <a:pPr lvl="2"/>
            <a:r>
              <a:rPr lang="en-US" dirty="0"/>
              <a:t>Likewise, a streaming platform might be interested to </a:t>
            </a:r>
            <a:r>
              <a:rPr lang="en-US" i="1" dirty="0"/>
              <a:t>diversify</a:t>
            </a:r>
            <a:r>
              <a:rPr lang="en-US" dirty="0"/>
              <a:t> its recommendations, to account for the user’s broad interest and varying mood</a:t>
            </a:r>
          </a:p>
          <a:p>
            <a:pPr lvl="1"/>
            <a:r>
              <a:rPr lang="en-US" dirty="0"/>
              <a:t>Novelty and diversity can be central aspects for quality</a:t>
            </a:r>
          </a:p>
          <a:p>
            <a:pPr lvl="2"/>
            <a:r>
              <a:rPr lang="en-US" dirty="0"/>
              <a:t>Additional “beyond-accuracy” quality dimensions exist as well</a:t>
            </a:r>
          </a:p>
        </p:txBody>
      </p:sp>
    </p:spTree>
    <p:extLst>
      <p:ext uri="{BB962C8B-B14F-4D97-AF65-F5344CB8AC3E}">
        <p14:creationId xmlns:p14="http://schemas.microsoft.com/office/powerpoint/2010/main" val="31502280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Novelty</a:t>
            </a:r>
          </a:p>
          <a:p>
            <a:pPr lvl="1"/>
            <a:r>
              <a:rPr lang="en-US" dirty="0"/>
              <a:t>Abstract view: Novelty is the difference between the recommended items and a certain context of reference</a:t>
            </a:r>
          </a:p>
          <a:p>
            <a:pPr lvl="2"/>
            <a:r>
              <a:rPr lang="en-US" dirty="0"/>
              <a:t>The context could be the target user’s past experiences and interactions; or it could be the aggregated experience of all users in the system</a:t>
            </a:r>
          </a:p>
          <a:p>
            <a:pPr lvl="2"/>
            <a:r>
              <a:rPr lang="en-US" dirty="0"/>
              <a:t>In case of the aggregated experience, novelty equates to rarity, and items from the long tail (of popularity) are considered novel</a:t>
            </a:r>
          </a:p>
          <a:p>
            <a:pPr lvl="2"/>
            <a:r>
              <a:rPr lang="en-US" dirty="0"/>
              <a:t>In case of individual experiences, novelty is related to </a:t>
            </a:r>
            <a:r>
              <a:rPr lang="en-US" i="1" dirty="0"/>
              <a:t>unexpectedness: </a:t>
            </a:r>
            <a:r>
              <a:rPr lang="en-US" dirty="0"/>
              <a:t>How different is recommendation from the items the user interacted with in the past?</a:t>
            </a:r>
          </a:p>
        </p:txBody>
      </p:sp>
    </p:spTree>
    <p:extLst>
      <p:ext uri="{BB962C8B-B14F-4D97-AF65-F5344CB8AC3E}">
        <p14:creationId xmlns:p14="http://schemas.microsoft.com/office/powerpoint/2010/main" val="70986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102C0-0FFF-4613-A2AD-4CC8DE19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GroupLens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2AE095-22FC-4189-AEC5-74695D1C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Rating interface and rating matrix</a:t>
            </a:r>
          </a:p>
          <a:p>
            <a:pPr lvl="1"/>
            <a:r>
              <a:rPr lang="en-US" dirty="0"/>
              <a:t>Goal is to predict the empty cell values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0FC603-E600-4ACA-B5A1-E3A2CA8C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00" y="2996953"/>
            <a:ext cx="2969176" cy="18359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46D3D9-9C9F-4157-B299-DF8FC517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5" y="2967709"/>
            <a:ext cx="30194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675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Long-tail novelty</a:t>
            </a:r>
          </a:p>
          <a:p>
            <a:pPr lvl="1"/>
            <a:r>
              <a:rPr lang="en-US" dirty="0"/>
              <a:t>Can be measured, e.g., as the average of a monotonically decreasing function </a:t>
            </a:r>
            <a:r>
              <a:rPr lang="en-US" dirty="0">
                <a:sym typeface="Symbol" panose="05050102010706020507" pitchFamily="18" charset="2"/>
              </a:rPr>
              <a:t> on the amount of past engagement </a:t>
            </a:r>
            <a:r>
              <a:rPr lang="en-US" i="1" dirty="0">
                <a:sym typeface="Symbol" panose="05050102010706020507" pitchFamily="18" charset="2"/>
              </a:rPr>
              <a:t>L</a:t>
            </a:r>
            <a:r>
              <a:rPr lang="en-US" i="1" baseline="-25000" dirty="0">
                <a:sym typeface="Symbol" panose="05050102010706020507" pitchFamily="18" charset="2"/>
              </a:rPr>
              <a:t>i</a:t>
            </a:r>
            <a:r>
              <a:rPr lang="en-US" i="1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with each recommended item</a:t>
            </a:r>
            <a:r>
              <a:rPr lang="en-US" i="1" dirty="0">
                <a:sym typeface="Symbol" panose="05050102010706020507" pitchFamily="18" charset="2"/>
              </a:rPr>
              <a:t>  </a:t>
            </a:r>
            <a:r>
              <a:rPr lang="en-US" dirty="0">
                <a:sym typeface="Symbol" panose="05050102010706020507" pitchFamily="18" charset="2"/>
              </a:rPr>
              <a:t>in R.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/>
              <a:t>where L is the set of all observed interactions (e.g., ratings)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68915E-9333-4C87-8B1C-FCABC1BAC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3430385"/>
            <a:ext cx="32385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2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755" y="1628800"/>
            <a:ext cx="10363200" cy="4467200"/>
          </a:xfrm>
        </p:spPr>
        <p:txBody>
          <a:bodyPr/>
          <a:lstStyle/>
          <a:p>
            <a:r>
              <a:rPr lang="en-US" dirty="0"/>
              <a:t>Long-tail novelty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 can be defined in different ways, e.g., 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First definition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Novelty as the probability that a random user has never interacted with an item in R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Second definition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Sometimes referred to as </a:t>
            </a:r>
            <a:r>
              <a:rPr lang="en-US" i="1" dirty="0">
                <a:sym typeface="Symbol" panose="05050102010706020507" pitchFamily="18" charset="2"/>
              </a:rPr>
              <a:t>inverse user frequency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Novelty seen as a condition of coldness (lack of data) or unpopularity</a:t>
            </a:r>
          </a:p>
          <a:p>
            <a:pPr lvl="1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725D03-1350-4E0D-B83A-DAB38DE1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564904"/>
            <a:ext cx="76009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17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Unexpectedness:</a:t>
            </a:r>
          </a:p>
          <a:p>
            <a:pPr lvl="1"/>
            <a:r>
              <a:rPr lang="en-US" dirty="0"/>
              <a:t>Typically quantified as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i="1" dirty="0"/>
              <a:t>d</a:t>
            </a:r>
            <a:r>
              <a:rPr lang="en-US" dirty="0"/>
              <a:t> is a similarity operator</a:t>
            </a:r>
          </a:p>
          <a:p>
            <a:pPr lvl="1"/>
            <a:r>
              <a:rPr lang="en-US" i="1" dirty="0"/>
              <a:t>E</a:t>
            </a:r>
            <a:r>
              <a:rPr lang="en-US" i="1" baseline="-25000" dirty="0"/>
              <a:t>u</a:t>
            </a:r>
            <a:r>
              <a:rPr lang="en-US" dirty="0"/>
              <a:t> is a reference set of items representing the “expected” for user </a:t>
            </a:r>
            <a:r>
              <a:rPr lang="en-US" i="1" dirty="0"/>
              <a:t>u</a:t>
            </a:r>
          </a:p>
          <a:p>
            <a:pPr lvl="2"/>
            <a:r>
              <a:rPr lang="en-US" dirty="0"/>
              <a:t>Reference set could simply be the items that </a:t>
            </a:r>
            <a:r>
              <a:rPr lang="en-US" i="1" dirty="0"/>
              <a:t>u</a:t>
            </a:r>
            <a:r>
              <a:rPr lang="en-US" dirty="0"/>
              <a:t> interacted with in the past;</a:t>
            </a:r>
          </a:p>
          <a:p>
            <a:pPr lvl="2"/>
            <a:r>
              <a:rPr lang="en-US" dirty="0"/>
              <a:t>or the recommendations generated with a conventional algorithm</a:t>
            </a:r>
          </a:p>
          <a:p>
            <a:pPr lvl="1"/>
            <a:r>
              <a:rPr lang="en-US" i="1" dirty="0"/>
              <a:t>d</a:t>
            </a:r>
            <a:r>
              <a:rPr lang="en-US" dirty="0"/>
              <a:t> can be conventional measures such as Jaccard or cosine similarity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E1062B-7453-4401-A133-D7255C6F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636912"/>
            <a:ext cx="28479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710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Serendipity</a:t>
            </a:r>
          </a:p>
          <a:p>
            <a:pPr lvl="1"/>
            <a:r>
              <a:rPr lang="en-US" dirty="0"/>
              <a:t>Different definitions in the literature, related with novelty</a:t>
            </a:r>
          </a:p>
          <a:p>
            <a:pPr lvl="1"/>
            <a:r>
              <a:rPr lang="en-US" dirty="0"/>
              <a:t>Common: Serendipitous = surprising (novel) and valuable</a:t>
            </a:r>
          </a:p>
          <a:p>
            <a:pPr lvl="1"/>
            <a:r>
              <a:rPr lang="en-US" dirty="0"/>
              <a:t>Computation approach</a:t>
            </a:r>
          </a:p>
          <a:p>
            <a:pPr lvl="2"/>
            <a:r>
              <a:rPr lang="en-US" dirty="0"/>
              <a:t>Measure novelty only on the items that are considered relevant</a:t>
            </a:r>
          </a:p>
          <a:p>
            <a:r>
              <a:rPr lang="en-US" dirty="0"/>
              <a:t>Freshness</a:t>
            </a:r>
          </a:p>
          <a:p>
            <a:pPr lvl="1"/>
            <a:r>
              <a:rPr lang="en-US" dirty="0"/>
              <a:t>How recently an item was created (e.g., in the news domain)</a:t>
            </a:r>
          </a:p>
          <a:p>
            <a:pPr lvl="1"/>
            <a:r>
              <a:rPr lang="en-US" dirty="0"/>
              <a:t>Represents another notion of novelty</a:t>
            </a:r>
          </a:p>
        </p:txBody>
      </p:sp>
    </p:spTree>
    <p:extLst>
      <p:ext uri="{BB962C8B-B14F-4D97-AF65-F5344CB8AC3E}">
        <p14:creationId xmlns:p14="http://schemas.microsoft.com/office/powerpoint/2010/main" val="34926419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D79A3-6509-49A0-84E5-858CCB9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5AB73C-5EA4-41F6-89A5-57406B96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</a:t>
            </a:r>
          </a:p>
          <a:p>
            <a:pPr lvl="1"/>
            <a:r>
              <a:rPr lang="en-US" dirty="0"/>
              <a:t>Generally defined as the amount of variety within recommendation</a:t>
            </a:r>
          </a:p>
          <a:p>
            <a:pPr lvl="1"/>
            <a:r>
              <a:rPr lang="en-US" dirty="0"/>
              <a:t>Intra-list dissimilarity</a:t>
            </a:r>
          </a:p>
          <a:p>
            <a:pPr lvl="2"/>
            <a:r>
              <a:rPr lang="en-US" dirty="0"/>
              <a:t>Measure internal diversity by computing the average pairwise dissimilarity of the recommended items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where d is a function typically based on item features: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Aspect-based diversity</a:t>
            </a:r>
          </a:p>
          <a:p>
            <a:pPr lvl="2"/>
            <a:r>
              <a:rPr lang="en-US" dirty="0"/>
              <a:t>Items characterized by meaningful features (aspect space), e.g., genre</a:t>
            </a:r>
          </a:p>
          <a:p>
            <a:pPr lvl="2"/>
            <a:r>
              <a:rPr lang="en-US" dirty="0"/>
              <a:t>Aspect-based metrics (e.g., aspect recall) can be directly applied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A2525A-8B1A-4939-8F59-C6054413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3717032"/>
            <a:ext cx="2867025" cy="6953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4BF5144-E703-428F-A2D5-AF52B47ED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4436014"/>
            <a:ext cx="936104" cy="3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780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8998E-A98F-4408-9E1D-AFC40636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A9432E-7074-4D92-A4CE-A1FCCCF19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Coverage</a:t>
            </a:r>
          </a:p>
          <a:p>
            <a:pPr lvl="1"/>
            <a:r>
              <a:rPr lang="en-US" dirty="0"/>
              <a:t>Characterizes the spread of the recommendations over the item space</a:t>
            </a:r>
          </a:p>
          <a:p>
            <a:pPr lvl="1"/>
            <a:r>
              <a:rPr lang="en-US" dirty="0"/>
              <a:t>At the aggregate level across users</a:t>
            </a:r>
          </a:p>
          <a:p>
            <a:pPr lvl="2"/>
            <a:r>
              <a:rPr lang="en-US" dirty="0"/>
              <a:t>Also called aggregate diversity or diversity of sales</a:t>
            </a:r>
          </a:p>
          <a:p>
            <a:pPr lvl="1"/>
            <a:r>
              <a:rPr lang="en-US" dirty="0"/>
              <a:t>Simple formulations</a:t>
            </a:r>
          </a:p>
          <a:p>
            <a:pPr lvl="2"/>
            <a:r>
              <a:rPr lang="en-US" dirty="0"/>
              <a:t>E.g., fraction of catalog items that ever appear in recommendation lists</a:t>
            </a:r>
          </a:p>
          <a:p>
            <a:pPr lvl="1"/>
            <a:r>
              <a:rPr lang="en-US" dirty="0"/>
              <a:t>Alternative: Gini index</a:t>
            </a:r>
          </a:p>
          <a:p>
            <a:pPr lvl="2"/>
            <a:r>
              <a:rPr lang="en-US" dirty="0"/>
              <a:t>Measure of the inequality of distributions</a:t>
            </a:r>
          </a:p>
          <a:p>
            <a:pPr lvl="2"/>
            <a:r>
              <a:rPr lang="en-US" dirty="0"/>
              <a:t>Also related to fairness aspects, e.g., item/vendor exposure</a:t>
            </a:r>
          </a:p>
        </p:txBody>
      </p:sp>
    </p:spTree>
    <p:extLst>
      <p:ext uri="{BB962C8B-B14F-4D97-AF65-F5344CB8AC3E}">
        <p14:creationId xmlns:p14="http://schemas.microsoft.com/office/powerpoint/2010/main" val="42401595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A2B2B-285E-457D-8E8E-7189C842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823CA-EC62-4007-A85B-B0C71CE8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Enhancing Novelty and Diversity</a:t>
            </a:r>
          </a:p>
          <a:p>
            <a:pPr lvl="1"/>
            <a:r>
              <a:rPr lang="en-US" dirty="0"/>
              <a:t>Addressed by maximization of the corresponding measures</a:t>
            </a:r>
          </a:p>
          <a:p>
            <a:pPr lvl="1"/>
            <a:r>
              <a:rPr lang="en-US" dirty="0"/>
              <a:t>However, accuracy and novelty/diversity are usually not aligned</a:t>
            </a:r>
          </a:p>
          <a:p>
            <a:pPr lvl="2"/>
            <a:r>
              <a:rPr lang="en-US" dirty="0"/>
              <a:t>Leading to a trade-off situation</a:t>
            </a:r>
          </a:p>
          <a:p>
            <a:pPr lvl="2"/>
            <a:r>
              <a:rPr lang="en-US" dirty="0"/>
              <a:t>Random recommendations have high diversity, novelty, and coverage; but limited relevance</a:t>
            </a:r>
          </a:p>
          <a:p>
            <a:pPr lvl="1"/>
            <a:r>
              <a:rPr lang="en-US" dirty="0"/>
              <a:t>Different metrics lead to a Pareto front</a:t>
            </a:r>
          </a:p>
          <a:p>
            <a:pPr lvl="2"/>
            <a:r>
              <a:rPr lang="en-US" dirty="0"/>
              <a:t>and a multi-objective problem, which can be addressed by existing techniques, e.g., evolutionary algorithms</a:t>
            </a:r>
          </a:p>
          <a:p>
            <a:pPr lvl="1"/>
            <a:r>
              <a:rPr lang="en-US" dirty="0"/>
              <a:t>Some works report improvements on both dimensions</a:t>
            </a:r>
          </a:p>
          <a:p>
            <a:pPr lvl="2"/>
            <a:r>
              <a:rPr lang="en-US" dirty="0"/>
              <a:t>when algorithms do not lie on the Pareto front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09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A2B2B-285E-457D-8E8E-7189C842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823CA-EC62-4007-A85B-B0C71CE8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Enhancing Novelty and Diversity</a:t>
            </a:r>
          </a:p>
          <a:p>
            <a:pPr lvl="1"/>
            <a:r>
              <a:rPr lang="en-US" dirty="0"/>
              <a:t>Different general diversification strategies</a:t>
            </a:r>
          </a:p>
          <a:p>
            <a:pPr lvl="1"/>
            <a:r>
              <a:rPr lang="en-US" dirty="0"/>
              <a:t>Extrinsic approaches re-rank relevance optimized recommendation lists</a:t>
            </a:r>
          </a:p>
          <a:p>
            <a:pPr lvl="2"/>
            <a:r>
              <a:rPr lang="en-US" dirty="0"/>
              <a:t>E.g., by greedily maximizing a linear combination of the measures</a:t>
            </a:r>
          </a:p>
          <a:p>
            <a:pPr lvl="1"/>
            <a:r>
              <a:rPr lang="en-US" dirty="0"/>
              <a:t>Intrinsic approaches address the balance as built-in targets</a:t>
            </a:r>
          </a:p>
          <a:p>
            <a:pPr lvl="2"/>
            <a:r>
              <a:rPr lang="en-US" dirty="0"/>
              <a:t>E.g., in the loss function</a:t>
            </a:r>
          </a:p>
          <a:p>
            <a:r>
              <a:rPr lang="en-US" dirty="0"/>
              <a:t>Calibration</a:t>
            </a:r>
          </a:p>
          <a:p>
            <a:pPr lvl="1"/>
            <a:r>
              <a:rPr lang="en-US" dirty="0"/>
              <a:t>Operates at the user-individual level</a:t>
            </a:r>
          </a:p>
          <a:p>
            <a:pPr lvl="2"/>
            <a:r>
              <a:rPr lang="en-US" dirty="0"/>
              <a:t>E.g., create recommendations (by re-ranking) that match the past popularity tendencies of the user</a:t>
            </a:r>
          </a:p>
        </p:txBody>
      </p:sp>
    </p:spTree>
    <p:extLst>
      <p:ext uri="{BB962C8B-B14F-4D97-AF65-F5344CB8AC3E}">
        <p14:creationId xmlns:p14="http://schemas.microsoft.com/office/powerpoint/2010/main" val="35741324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A2B2B-285E-457D-8E8E-7189C842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823CA-EC62-4007-A85B-B0C71CE8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Perceptions of Novelty and Diversity</a:t>
            </a:r>
          </a:p>
          <a:p>
            <a:pPr lvl="1"/>
            <a:r>
              <a:rPr lang="en-US" dirty="0"/>
              <a:t>Multitude of algorithms were proposed to optimize recommendations according to diversity and novelty metrics</a:t>
            </a:r>
          </a:p>
          <a:p>
            <a:pPr lvl="1"/>
            <a:r>
              <a:rPr lang="en-US" dirty="0"/>
              <a:t>It is important to validate that these metrics match the users’ perceptions</a:t>
            </a:r>
          </a:p>
          <a:p>
            <a:pPr lvl="2"/>
            <a:r>
              <a:rPr lang="en-US" dirty="0"/>
              <a:t>And how these perceptions affect aspects like user satisfaction</a:t>
            </a:r>
          </a:p>
          <a:p>
            <a:pPr lvl="2"/>
            <a:r>
              <a:rPr lang="en-US" dirty="0"/>
              <a:t>Some studies support that increasing diversity – as measured by intra-list dissimilarity – correlate with increased user satisfaction</a:t>
            </a:r>
          </a:p>
          <a:p>
            <a:pPr lvl="2"/>
            <a:r>
              <a:rPr lang="en-US" dirty="0"/>
              <a:t>Increasing novelty, on the other hand, may actually negatively impact the quality perception of the users</a:t>
            </a:r>
          </a:p>
        </p:txBody>
      </p:sp>
    </p:spTree>
    <p:extLst>
      <p:ext uri="{BB962C8B-B14F-4D97-AF65-F5344CB8AC3E}">
        <p14:creationId xmlns:p14="http://schemas.microsoft.com/office/powerpoint/2010/main" val="19270649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A2B2B-285E-457D-8E8E-7189C842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A823CA-EC62-4007-A85B-B0C71CE85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Perceptions of Novelty and Diversity</a:t>
            </a:r>
          </a:p>
          <a:p>
            <a:pPr lvl="1"/>
            <a:r>
              <a:rPr lang="en-US" dirty="0"/>
              <a:t>The validation of the used metrics is often missing in existing works</a:t>
            </a:r>
          </a:p>
          <a:p>
            <a:pPr lvl="2"/>
            <a:r>
              <a:rPr lang="en-US" dirty="0"/>
              <a:t>More research is required to understand which features of an item determine the similarity perception of users</a:t>
            </a:r>
          </a:p>
          <a:p>
            <a:pPr lvl="2"/>
            <a:r>
              <a:rPr lang="en-US" dirty="0"/>
              <a:t>Also, the ordering of the items in a recommendation list may be relevant for the diversity or novelty perception; calling for rank-sensitive metrics</a:t>
            </a:r>
          </a:p>
          <a:p>
            <a:pPr lvl="2"/>
            <a:r>
              <a:rPr lang="en-US" dirty="0"/>
              <a:t>Alternatively, grouping items can be meaningful, and positively influence the </a:t>
            </a:r>
            <a:r>
              <a:rPr lang="en-US"/>
              <a:t>diversity perception of users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8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09E9-23B1-4501-807E-F99E1706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FBD29A-00E8-452E-A4E3-CA2239D7C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Roots of modern RS: </a:t>
            </a:r>
            <a:r>
              <a:rPr lang="en-US" i="1" dirty="0"/>
              <a:t>content-based filtering</a:t>
            </a:r>
          </a:p>
          <a:p>
            <a:pPr lvl="1"/>
            <a:r>
              <a:rPr lang="en-US" dirty="0"/>
              <a:t>Filter and rank items based on their </a:t>
            </a:r>
            <a:r>
              <a:rPr lang="en-US" i="1" dirty="0"/>
              <a:t>content </a:t>
            </a:r>
            <a:r>
              <a:rPr lang="en-US" dirty="0"/>
              <a:t>(e.g., the actual news message)</a:t>
            </a:r>
          </a:p>
          <a:p>
            <a:pPr lvl="1"/>
            <a:r>
              <a:rPr lang="en-US" dirty="0"/>
              <a:t>Ranking based on similarity of content to the content the </a:t>
            </a:r>
            <a:r>
              <a:rPr lang="en-US" i="1" dirty="0"/>
              <a:t>individual user </a:t>
            </a:r>
            <a:r>
              <a:rPr lang="en-US" dirty="0"/>
              <a:t>liked in the past</a:t>
            </a:r>
          </a:p>
          <a:p>
            <a:pPr lvl="1"/>
            <a:r>
              <a:rPr lang="en-US" dirty="0"/>
              <a:t>Based on IR methods</a:t>
            </a:r>
          </a:p>
          <a:p>
            <a:pPr lvl="2"/>
            <a:r>
              <a:rPr lang="en-US" dirty="0"/>
              <a:t>e.g., document encoding/representation, similarity functions</a:t>
            </a:r>
          </a:p>
          <a:p>
            <a:r>
              <a:rPr lang="en-US" dirty="0"/>
              <a:t>Hybrids</a:t>
            </a:r>
          </a:p>
          <a:p>
            <a:pPr lvl="1"/>
            <a:r>
              <a:rPr lang="en-US" dirty="0"/>
              <a:t>Combine different approaches</a:t>
            </a:r>
          </a:p>
          <a:p>
            <a:pPr lvl="2"/>
            <a:r>
              <a:rPr lang="en-US" dirty="0"/>
              <a:t>e.g., collaborative filtering with side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783639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0" y="2571750"/>
            <a:ext cx="7177980" cy="85725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Recommender Systems – Recent Topics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0" y="3429000"/>
            <a:ext cx="4800600" cy="131445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Pablo Castells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Candara" panose="020E0502030303020204" pitchFamily="34" charset="0"/>
              </a:rPr>
              <a:t>pablo.castells@uam.es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Dietmar Jannach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Candara" panose="020E0502030303020204" pitchFamily="34" charset="0"/>
              </a:rPr>
              <a:t>dietmar.jannach@aau.at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423B4-7AAA-47A1-8BC8-42456D70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 – A Primer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BDEB37-856D-4614-B824-2B0A67ED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Accompanying slides for </a:t>
            </a:r>
          </a:p>
          <a:p>
            <a:pPr lvl="1"/>
            <a:r>
              <a:rPr lang="en-US" dirty="0"/>
              <a:t>Castells, P., Jannach D., </a:t>
            </a:r>
            <a:r>
              <a:rPr lang="en-US" i="1" dirty="0"/>
              <a:t>Recommender Systems: A Primer</a:t>
            </a:r>
            <a:r>
              <a:rPr lang="en-US" dirty="0"/>
              <a:t>,  in: Alonso, O. and Baeza-Yates, R. (eds.): </a:t>
            </a:r>
            <a:r>
              <a:rPr lang="en-US" i="1" dirty="0"/>
              <a:t>Advanced Topics in Information Retrieval</a:t>
            </a:r>
            <a:r>
              <a:rPr lang="en-US" dirty="0"/>
              <a:t>, ACM, 2024</a:t>
            </a:r>
          </a:p>
          <a:p>
            <a:r>
              <a:rPr lang="en-US" dirty="0"/>
              <a:t>Preprint available at:</a:t>
            </a:r>
          </a:p>
          <a:p>
            <a:pPr lvl="1"/>
            <a:r>
              <a:rPr lang="en-US" dirty="0">
                <a:hlinkClick r:id="rId2"/>
              </a:rPr>
              <a:t>https://arxiv.org/abs/2302.02579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827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5753A-16AB-4F9A-9180-298B31C3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C732B-0942-4A4A-A6BC-B834EA4CB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and session-based recommendation</a:t>
            </a:r>
          </a:p>
          <a:p>
            <a:r>
              <a:rPr lang="en-US" dirty="0"/>
              <a:t>Popularity, Bias, and Recurrence</a:t>
            </a:r>
          </a:p>
          <a:p>
            <a:r>
              <a:rPr lang="en-US" dirty="0"/>
              <a:t>Impact and Value of Recommender Systems</a:t>
            </a:r>
          </a:p>
          <a:p>
            <a:r>
              <a:rPr lang="en-US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1557797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34135-E3AA-48D0-8F6E-3D9FA35B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6F070D-4AD5-43E7-B805-90FAFD288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completion setup: </a:t>
            </a:r>
          </a:p>
          <a:p>
            <a:pPr lvl="1"/>
            <a:r>
              <a:rPr lang="en-US" dirty="0"/>
              <a:t>Designed for non-contextual recommendations and stable preferences</a:t>
            </a:r>
          </a:p>
          <a:p>
            <a:pPr lvl="2"/>
            <a:r>
              <a:rPr lang="en-US" dirty="0"/>
              <a:t>E.g. on the landing page of media streaming site</a:t>
            </a:r>
          </a:p>
          <a:p>
            <a:pPr lvl="1"/>
            <a:r>
              <a:rPr lang="en-US" dirty="0"/>
              <a:t>Such long-term information may not always be available</a:t>
            </a:r>
          </a:p>
          <a:p>
            <a:pPr lvl="2"/>
            <a:r>
              <a:rPr lang="en-US" dirty="0"/>
              <a:t>Think of anonymous or first-time visitors</a:t>
            </a:r>
          </a:p>
          <a:p>
            <a:pPr lvl="1"/>
            <a:r>
              <a:rPr lang="en-US" dirty="0"/>
              <a:t>User needs may change from visit (session) to visit</a:t>
            </a:r>
          </a:p>
          <a:p>
            <a:pPr lvl="2"/>
            <a:r>
              <a:rPr lang="en-US" dirty="0"/>
              <a:t>Even if it is a returning customer, it is important to consider the user’s short-term interest</a:t>
            </a:r>
          </a:p>
        </p:txBody>
      </p:sp>
    </p:spTree>
    <p:extLst>
      <p:ext uri="{BB962C8B-B14F-4D97-AF65-F5344CB8AC3E}">
        <p14:creationId xmlns:p14="http://schemas.microsoft.com/office/powerpoint/2010/main" val="16180699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led to the development of </a:t>
            </a:r>
            <a:r>
              <a:rPr lang="en-US" i="1" dirty="0"/>
              <a:t>sequence-aware </a:t>
            </a:r>
            <a:r>
              <a:rPr lang="en-US" dirty="0"/>
              <a:t>recommender systems</a:t>
            </a:r>
          </a:p>
          <a:p>
            <a:pPr lvl="1"/>
            <a:r>
              <a:rPr lang="en-US" dirty="0"/>
              <a:t>Input is not a matrix, but a sequence of logged user interactions</a:t>
            </a:r>
          </a:p>
          <a:p>
            <a:pPr lvl="1"/>
            <a:r>
              <a:rPr lang="en-US" dirty="0"/>
              <a:t>Logs are commonly collected through an application, e.g., a web site</a:t>
            </a:r>
          </a:p>
          <a:p>
            <a:pPr lvl="1"/>
            <a:r>
              <a:rPr lang="en-US" dirty="0"/>
              <a:t>Logs contain different types of actions</a:t>
            </a:r>
          </a:p>
          <a:p>
            <a:pPr lvl="2"/>
            <a:r>
              <a:rPr lang="en-US" dirty="0"/>
              <a:t>E.g., Click, view, add-to-cart, purchases</a:t>
            </a:r>
          </a:p>
          <a:p>
            <a:pPr lvl="1"/>
            <a:r>
              <a:rPr lang="en-US" dirty="0"/>
              <a:t>Log entries </a:t>
            </a:r>
            <a:r>
              <a:rPr lang="en-US" i="1" dirty="0"/>
              <a:t>may</a:t>
            </a:r>
            <a:r>
              <a:rPr lang="en-US" dirty="0"/>
              <a:t> be related with a user ID</a:t>
            </a:r>
          </a:p>
          <a:p>
            <a:pPr lvl="1"/>
            <a:r>
              <a:rPr lang="en-US" dirty="0"/>
              <a:t>Log entries may contain repeated events for the same item (e.g., multiple view events)</a:t>
            </a:r>
          </a:p>
        </p:txBody>
      </p:sp>
    </p:spTree>
    <p:extLst>
      <p:ext uri="{BB962C8B-B14F-4D97-AF65-F5344CB8AC3E}">
        <p14:creationId xmlns:p14="http://schemas.microsoft.com/office/powerpoint/2010/main" val="7304249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  <a:p>
            <a:pPr lvl="1"/>
            <a:r>
              <a:rPr lang="en-US" dirty="0"/>
              <a:t>Inputs are different from matrix completion</a:t>
            </a:r>
          </a:p>
          <a:p>
            <a:pPr lvl="1"/>
            <a:r>
              <a:rPr lang="en-US" dirty="0"/>
              <a:t>Outputs are the same, i.e., a ranked list of items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B4041D-BC37-4645-BD9F-09C1E457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3645024"/>
            <a:ext cx="5680581" cy="20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91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Categorization</a:t>
            </a:r>
          </a:p>
          <a:p>
            <a:pPr lvl="1"/>
            <a:r>
              <a:rPr lang="en-US" dirty="0"/>
              <a:t>Sequential recommendation</a:t>
            </a:r>
          </a:p>
          <a:p>
            <a:pPr lvl="2"/>
            <a:r>
              <a:rPr lang="en-US" dirty="0"/>
              <a:t>The general problem of making next-item recommendations, e.g., a Point of Interest in tourism</a:t>
            </a:r>
          </a:p>
          <a:p>
            <a:pPr lvl="1"/>
            <a:r>
              <a:rPr lang="en-US" dirty="0"/>
              <a:t>Session-based recommendation</a:t>
            </a:r>
          </a:p>
          <a:p>
            <a:pPr lvl="2"/>
            <a:r>
              <a:rPr lang="en-US" dirty="0"/>
              <a:t>Also next-item recommendations, but assumptions</a:t>
            </a:r>
          </a:p>
          <a:p>
            <a:pPr lvl="3"/>
            <a:r>
              <a:rPr lang="en-US" dirty="0"/>
              <a:t>past data is organized in sessions</a:t>
            </a:r>
          </a:p>
          <a:p>
            <a:pPr lvl="3"/>
            <a:r>
              <a:rPr lang="en-US" dirty="0"/>
              <a:t>Recommendations to be made in an ongoing session</a:t>
            </a:r>
          </a:p>
          <a:p>
            <a:pPr lvl="3"/>
            <a:r>
              <a:rPr lang="en-US" dirty="0"/>
              <a:t>Needs may change from session to session</a:t>
            </a:r>
          </a:p>
          <a:p>
            <a:pPr lvl="3"/>
            <a:r>
              <a:rPr lang="en-US" dirty="0"/>
              <a:t>Often, no long-term preference profiles are available, recommendations based on a few interactions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07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Categorization, continued</a:t>
            </a:r>
          </a:p>
          <a:p>
            <a:pPr lvl="1"/>
            <a:r>
              <a:rPr lang="en-US" dirty="0"/>
              <a:t>Session-aware recommendation</a:t>
            </a:r>
          </a:p>
          <a:p>
            <a:pPr lvl="2"/>
            <a:r>
              <a:rPr lang="en-US" dirty="0"/>
              <a:t>Also based on sessions</a:t>
            </a:r>
          </a:p>
          <a:p>
            <a:pPr lvl="2"/>
            <a:r>
              <a:rPr lang="en-US" dirty="0"/>
              <a:t>But with user IDs (and long term profiles) available</a:t>
            </a:r>
          </a:p>
          <a:p>
            <a:pPr lvl="2"/>
            <a:r>
              <a:rPr lang="en-US" dirty="0"/>
              <a:t>Also called </a:t>
            </a:r>
            <a:r>
              <a:rPr lang="en-US" i="1" dirty="0"/>
              <a:t>personalized session-based recommendation</a:t>
            </a:r>
          </a:p>
          <a:p>
            <a:r>
              <a:rPr lang="en-US" dirty="0"/>
              <a:t>Generally</a:t>
            </a:r>
          </a:p>
          <a:p>
            <a:pPr lvl="1"/>
            <a:r>
              <a:rPr lang="en-US" dirty="0"/>
              <a:t>The literature is not consistent in terms of terminology</a:t>
            </a:r>
          </a:p>
          <a:p>
            <a:pPr lvl="2"/>
            <a:r>
              <a:rPr lang="en-US" dirty="0"/>
              <a:t>Sequential and session-based recommendation often conflated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231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</a:t>
            </a:r>
          </a:p>
          <a:p>
            <a:pPr lvl="1"/>
            <a:r>
              <a:rPr lang="en-US" dirty="0"/>
              <a:t>Categorization</a:t>
            </a:r>
          </a:p>
          <a:p>
            <a:pPr lvl="2"/>
            <a:r>
              <a:rPr lang="en-US" dirty="0"/>
              <a:t>Sequence Learning Approaches</a:t>
            </a:r>
          </a:p>
          <a:p>
            <a:pPr lvl="2"/>
            <a:r>
              <a:rPr lang="en-US" dirty="0"/>
              <a:t>Sequence-Aware Matrix Factorization</a:t>
            </a:r>
          </a:p>
          <a:p>
            <a:pPr lvl="2"/>
            <a:r>
              <a:rPr lang="en-US" dirty="0"/>
              <a:t>Hybrid Approaches</a:t>
            </a:r>
          </a:p>
          <a:p>
            <a:pPr lvl="2"/>
            <a:r>
              <a:rPr lang="en-US" dirty="0"/>
              <a:t>Nearest Neighbors and Other Methods</a:t>
            </a:r>
          </a:p>
        </p:txBody>
      </p:sp>
    </p:spTree>
    <p:extLst>
      <p:ext uri="{BB962C8B-B14F-4D97-AF65-F5344CB8AC3E}">
        <p14:creationId xmlns:p14="http://schemas.microsoft.com/office/powerpoint/2010/main" val="24693752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Learning Approaches</a:t>
            </a:r>
          </a:p>
          <a:p>
            <a:pPr lvl="1"/>
            <a:r>
              <a:rPr lang="en-US" dirty="0"/>
              <a:t>Frequent Pattern Mining: </a:t>
            </a:r>
          </a:p>
          <a:p>
            <a:pPr lvl="2"/>
            <a:r>
              <a:rPr lang="en-US" dirty="0"/>
              <a:t>Historically used for finding (unexpected) patterns in shopping baskets</a:t>
            </a:r>
          </a:p>
          <a:p>
            <a:pPr lvl="2"/>
            <a:r>
              <a:rPr lang="en-US" dirty="0"/>
              <a:t>Learning of </a:t>
            </a:r>
            <a:r>
              <a:rPr lang="en-US" i="1" dirty="0"/>
              <a:t>association rules</a:t>
            </a:r>
            <a:r>
              <a:rPr lang="en-US" dirty="0"/>
              <a:t> or </a:t>
            </a:r>
            <a:r>
              <a:rPr lang="en-US" i="1" dirty="0"/>
              <a:t>sequential rules</a:t>
            </a:r>
            <a:endParaRPr lang="en-US" dirty="0"/>
          </a:p>
          <a:p>
            <a:pPr lvl="1"/>
            <a:r>
              <a:rPr lang="en-US" dirty="0"/>
              <a:t>Sequence Modeling:</a:t>
            </a:r>
          </a:p>
          <a:p>
            <a:pPr lvl="2"/>
            <a:r>
              <a:rPr lang="en-US" dirty="0"/>
              <a:t>Go beyond mined patterns and apply various ML models, e.g., based on Markov Models, Reinforcement Learning, or Deep Learning; often as RNNs and other models from Natural Language Processing (NLP) Sequential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78035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40072-229A-4913-9AB5-B69F39AA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A2C482-572F-4901-9C46-E1FC9258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industry success  in late 1990s</a:t>
            </a:r>
          </a:p>
          <a:p>
            <a:pPr lvl="1"/>
            <a:r>
              <a:rPr lang="en-US" dirty="0"/>
              <a:t>e.g., in e-commerce and music</a:t>
            </a:r>
          </a:p>
          <a:p>
            <a:r>
              <a:rPr lang="en-US" dirty="0"/>
              <a:t>Amazon as an early adopter</a:t>
            </a:r>
          </a:p>
          <a:p>
            <a:pPr lvl="1"/>
            <a:r>
              <a:rPr lang="en-US" dirty="0"/>
              <a:t>provide recommendations at scale</a:t>
            </a:r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Wide-spread use of recommendations in industry</a:t>
            </a:r>
          </a:p>
          <a:p>
            <a:pPr lvl="1"/>
            <a:r>
              <a:rPr lang="en-US" dirty="0"/>
              <a:t>A highly active academic research field</a:t>
            </a:r>
          </a:p>
          <a:p>
            <a:pPr lvl="2"/>
            <a:r>
              <a:rPr lang="en-US" dirty="0"/>
              <a:t>Own </a:t>
            </a:r>
            <a:r>
              <a:rPr lang="en-US" dirty="0">
                <a:hlinkClick r:id="rId2"/>
              </a:rPr>
              <a:t>conference series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journal</a:t>
            </a:r>
            <a:r>
              <a:rPr lang="en-US" dirty="0"/>
              <a:t> on recommenders</a:t>
            </a:r>
          </a:p>
          <a:p>
            <a:pPr lvl="2"/>
            <a:r>
              <a:rPr lang="en-US" dirty="0"/>
              <a:t>Still many open 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7773745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Learning Approaches</a:t>
            </a:r>
          </a:p>
          <a:p>
            <a:pPr lvl="1"/>
            <a:r>
              <a:rPr lang="en-US" dirty="0"/>
              <a:t>Distributed Item Representations</a:t>
            </a:r>
          </a:p>
          <a:p>
            <a:pPr lvl="2"/>
            <a:r>
              <a:rPr lang="en-US" dirty="0"/>
              <a:t>Also encode sequential information</a:t>
            </a:r>
          </a:p>
          <a:p>
            <a:pPr lvl="2"/>
            <a:r>
              <a:rPr lang="en-US" dirty="0"/>
              <a:t>Representations (embeddings) as projects from sequences of item-related events into a lower-dimensional representation; where transitions between items are preserved</a:t>
            </a:r>
          </a:p>
          <a:p>
            <a:pPr lvl="1"/>
            <a:r>
              <a:rPr lang="en-US" dirty="0"/>
              <a:t>Supervised Learning with Sliding Windows</a:t>
            </a:r>
          </a:p>
          <a:p>
            <a:pPr lvl="2"/>
            <a:r>
              <a:rPr lang="en-US" dirty="0"/>
              <a:t>Models sequential learning as supervised learning</a:t>
            </a:r>
          </a:p>
          <a:p>
            <a:pPr lvl="2"/>
            <a:r>
              <a:rPr lang="en-US" dirty="0"/>
              <a:t>Moving a sliding window over a sequence of events</a:t>
            </a:r>
          </a:p>
          <a:p>
            <a:pPr lvl="2"/>
            <a:r>
              <a:rPr lang="en-US" dirty="0"/>
              <a:t>Derive feature values to predict next event</a:t>
            </a:r>
          </a:p>
        </p:txBody>
      </p:sp>
    </p:spTree>
    <p:extLst>
      <p:ext uri="{BB962C8B-B14F-4D97-AF65-F5344CB8AC3E}">
        <p14:creationId xmlns:p14="http://schemas.microsoft.com/office/powerpoint/2010/main" val="31879098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Sequence-Aware Matrix Factorization</a:t>
            </a:r>
          </a:p>
          <a:p>
            <a:pPr lvl="1"/>
            <a:r>
              <a:rPr lang="en-US" dirty="0"/>
              <a:t>Extend MF to consider sequentiality, based on timestamps in the user-item interaction matrix</a:t>
            </a:r>
          </a:p>
          <a:p>
            <a:pPr lvl="1"/>
            <a:r>
              <a:rPr lang="en-US" dirty="0"/>
              <a:t>Conceptually related to </a:t>
            </a:r>
            <a:r>
              <a:rPr lang="en-US" i="1" dirty="0"/>
              <a:t>time-aware</a:t>
            </a:r>
            <a:r>
              <a:rPr lang="en-US" dirty="0"/>
              <a:t> RS</a:t>
            </a:r>
          </a:p>
          <a:p>
            <a:r>
              <a:rPr lang="en-US" dirty="0"/>
              <a:t>Hybrid Approaches</a:t>
            </a:r>
          </a:p>
          <a:p>
            <a:pPr lvl="1"/>
            <a:r>
              <a:rPr lang="en-US" dirty="0"/>
              <a:t>Combine sequence modeling with latent factor models</a:t>
            </a:r>
          </a:p>
          <a:p>
            <a:pPr lvl="1"/>
            <a:r>
              <a:rPr lang="en-US" dirty="0"/>
              <a:t>Factorized Personalized Markov Chain approach as an example</a:t>
            </a:r>
          </a:p>
          <a:p>
            <a:pPr lvl="2"/>
            <a:r>
              <a:rPr lang="en-US" dirty="0"/>
              <a:t>models user-specific item predictions</a:t>
            </a:r>
          </a:p>
          <a:p>
            <a:pPr lvl="1"/>
            <a:r>
              <a:rPr lang="en-US" dirty="0"/>
              <a:t>Recently, neural models combined</a:t>
            </a:r>
          </a:p>
        </p:txBody>
      </p:sp>
    </p:spTree>
    <p:extLst>
      <p:ext uri="{BB962C8B-B14F-4D97-AF65-F5344CB8AC3E}">
        <p14:creationId xmlns:p14="http://schemas.microsoft.com/office/powerpoint/2010/main" val="336282603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Nearest-Neighbors and Other Methods</a:t>
            </a:r>
          </a:p>
          <a:p>
            <a:pPr lvl="1"/>
            <a:r>
              <a:rPr lang="en-US" dirty="0"/>
              <a:t>Nearest Neighbors</a:t>
            </a:r>
          </a:p>
          <a:p>
            <a:pPr lvl="2"/>
            <a:r>
              <a:rPr lang="en-US" dirty="0"/>
              <a:t>In particular applied for session-based recommendation</a:t>
            </a:r>
          </a:p>
          <a:p>
            <a:pPr lvl="2"/>
            <a:r>
              <a:rPr lang="en-US" dirty="0"/>
              <a:t>Find sessions from the past that are similar to the current one and make predictions based on those</a:t>
            </a:r>
          </a:p>
          <a:p>
            <a:pPr lvl="2"/>
            <a:r>
              <a:rPr lang="en-US" dirty="0"/>
              <a:t>Conceptually simple but highly effective</a:t>
            </a:r>
          </a:p>
          <a:p>
            <a:pPr lvl="1"/>
            <a:r>
              <a:rPr lang="en-US" dirty="0"/>
              <a:t>Other methods</a:t>
            </a:r>
          </a:p>
          <a:p>
            <a:pPr lvl="2"/>
            <a:r>
              <a:rPr lang="en-US" dirty="0"/>
              <a:t>Only a few examples in the literature, e.g., based on optimization techniques</a:t>
            </a:r>
          </a:p>
          <a:p>
            <a:pPr lvl="2"/>
            <a:r>
              <a:rPr lang="en-US" dirty="0"/>
              <a:t>These may suffer from scalability issues</a:t>
            </a:r>
          </a:p>
        </p:txBody>
      </p:sp>
    </p:spTree>
    <p:extLst>
      <p:ext uri="{BB962C8B-B14F-4D97-AF65-F5344CB8AC3E}">
        <p14:creationId xmlns:p14="http://schemas.microsoft.com/office/powerpoint/2010/main" val="34802902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of Sequential Recommendations</a:t>
            </a:r>
          </a:p>
          <a:p>
            <a:pPr lvl="1"/>
            <a:r>
              <a:rPr lang="en-US" dirty="0"/>
              <a:t>In many ways similar to traditional problem setting</a:t>
            </a:r>
          </a:p>
          <a:p>
            <a:pPr lvl="1"/>
            <a:r>
              <a:rPr lang="en-US" dirty="0"/>
              <a:t>Some specific tasks may however exist</a:t>
            </a:r>
          </a:p>
          <a:p>
            <a:pPr lvl="2"/>
            <a:r>
              <a:rPr lang="en-US" i="1" dirty="0"/>
              <a:t>Context adaptation:</a:t>
            </a:r>
            <a:r>
              <a:rPr lang="en-US" dirty="0"/>
              <a:t> Central to session-based problems, i.e., guess the user’s situation and intent</a:t>
            </a:r>
          </a:p>
          <a:p>
            <a:pPr lvl="2"/>
            <a:r>
              <a:rPr lang="en-US" i="1" dirty="0"/>
              <a:t>Trend detection:</a:t>
            </a:r>
            <a:r>
              <a:rPr lang="en-US" dirty="0"/>
              <a:t> Both at the individual and global level</a:t>
            </a:r>
          </a:p>
          <a:p>
            <a:pPr lvl="2"/>
            <a:r>
              <a:rPr lang="en-US" i="1" dirty="0"/>
              <a:t>Repeated recommendation: </a:t>
            </a:r>
            <a:r>
              <a:rPr lang="en-US" dirty="0"/>
              <a:t>Not considered in matrix completion setups, but useful in practice (e.g., reminders)</a:t>
            </a:r>
          </a:p>
          <a:p>
            <a:pPr lvl="2"/>
            <a:r>
              <a:rPr lang="en-US" i="1" dirty="0"/>
              <a:t>Considering order constraints and patterns: </a:t>
            </a:r>
            <a:r>
              <a:rPr lang="en-US" dirty="0"/>
              <a:t>For domains, where a strict order exists (e.g., learning course recommendation, movie sequels)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186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  <a:p>
            <a:pPr lvl="1"/>
            <a:r>
              <a:rPr lang="en-US" dirty="0"/>
              <a:t>Output is (as usual) a ranked list of items</a:t>
            </a:r>
          </a:p>
          <a:p>
            <a:pPr lvl="2"/>
            <a:r>
              <a:rPr lang="en-US" dirty="0"/>
              <a:t>Hide-and-predict evaluation approach can be applied, using, e.g., precision and recall</a:t>
            </a:r>
          </a:p>
          <a:p>
            <a:pPr lvl="1"/>
            <a:r>
              <a:rPr lang="en-US" dirty="0"/>
              <a:t>Train-test-splitting can however not be done entirely randomly </a:t>
            </a:r>
          </a:p>
          <a:p>
            <a:pPr lvl="2"/>
            <a:r>
              <a:rPr lang="en-US" dirty="0"/>
              <a:t>Sequential order must be considered</a:t>
            </a:r>
          </a:p>
          <a:p>
            <a:pPr lvl="1"/>
            <a:r>
              <a:rPr lang="en-US" dirty="0"/>
              <a:t>Common in sequential recommendation: Hide the last element </a:t>
            </a:r>
            <a:r>
              <a:rPr lang="en-US" i="1" dirty="0"/>
              <a:t>per user</a:t>
            </a:r>
            <a:endParaRPr lang="en-US" dirty="0"/>
          </a:p>
          <a:p>
            <a:pPr lvl="1"/>
            <a:r>
              <a:rPr lang="en-US" dirty="0"/>
              <a:t>Common on session-based recommendation: Perform a </a:t>
            </a:r>
            <a:r>
              <a:rPr lang="en-US" i="1" dirty="0"/>
              <a:t>time-based split</a:t>
            </a:r>
          </a:p>
          <a:p>
            <a:pPr lvl="2"/>
            <a:r>
              <a:rPr lang="en-US" dirty="0"/>
              <a:t>Using, e.g., the last few days for testing</a:t>
            </a:r>
          </a:p>
        </p:txBody>
      </p:sp>
    </p:spTree>
    <p:extLst>
      <p:ext uri="{BB962C8B-B14F-4D97-AF65-F5344CB8AC3E}">
        <p14:creationId xmlns:p14="http://schemas.microsoft.com/office/powerpoint/2010/main" val="40763616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  <a:p>
            <a:pPr lvl="1"/>
            <a:r>
              <a:rPr lang="en-US" dirty="0"/>
              <a:t>Measuring accuracy metrics in session-based recommendation, variations:</a:t>
            </a:r>
          </a:p>
          <a:p>
            <a:pPr lvl="2"/>
            <a:r>
              <a:rPr lang="en-US" dirty="0"/>
              <a:t>Hide-and-predict the last element</a:t>
            </a:r>
          </a:p>
          <a:p>
            <a:pPr marL="914400" lvl="2" indent="0">
              <a:buNone/>
            </a:pPr>
            <a:r>
              <a:rPr lang="en-US" dirty="0"/>
              <a:t>    or</a:t>
            </a:r>
          </a:p>
          <a:p>
            <a:pPr lvl="2"/>
            <a:r>
              <a:rPr lang="en-US" dirty="0"/>
              <a:t>Incrementally reveal item per item in a test session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Only check if the immediate next item is in top-n list</a:t>
            </a:r>
          </a:p>
          <a:p>
            <a:pPr marL="914400" lvl="2" indent="0">
              <a:buNone/>
            </a:pPr>
            <a:r>
              <a:rPr lang="en-US" dirty="0"/>
              <a:t>    or</a:t>
            </a:r>
          </a:p>
          <a:p>
            <a:pPr lvl="2"/>
            <a:r>
              <a:rPr lang="en-US" dirty="0"/>
              <a:t>Compute overlap of recommendations with rest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36630807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evaluation</a:t>
            </a:r>
          </a:p>
          <a:p>
            <a:pPr lvl="1"/>
            <a:r>
              <a:rPr lang="en-US" dirty="0"/>
              <a:t>What to measure</a:t>
            </a:r>
          </a:p>
          <a:p>
            <a:pPr lvl="2"/>
            <a:r>
              <a:rPr lang="en-US" dirty="0"/>
              <a:t>Beyond-accuracy metrics, e.g., diversity can be applied as well</a:t>
            </a:r>
          </a:p>
          <a:p>
            <a:pPr lvl="1"/>
            <a:r>
              <a:rPr lang="en-US" dirty="0"/>
              <a:t>What to predict</a:t>
            </a:r>
          </a:p>
          <a:p>
            <a:pPr lvl="2"/>
            <a:r>
              <a:rPr lang="en-US" dirty="0"/>
              <a:t>Most works predict the next item-view events (which is the most frequent type of event)</a:t>
            </a:r>
          </a:p>
          <a:p>
            <a:pPr lvl="2"/>
            <a:r>
              <a:rPr lang="en-US" dirty="0"/>
              <a:t>Predicting the next purchase event may be more relevant</a:t>
            </a:r>
          </a:p>
          <a:p>
            <a:pPr lvl="1"/>
            <a:r>
              <a:rPr lang="en-US" dirty="0"/>
              <a:t>What to consider</a:t>
            </a:r>
          </a:p>
          <a:p>
            <a:pPr lvl="2"/>
            <a:r>
              <a:rPr lang="en-US" dirty="0"/>
              <a:t>Most approaches only use view events</a:t>
            </a:r>
          </a:p>
          <a:p>
            <a:pPr lvl="3"/>
            <a:r>
              <a:rPr lang="en-US" dirty="0"/>
              <a:t>Potential of using use side information</a:t>
            </a:r>
          </a:p>
          <a:p>
            <a:pPr lvl="3"/>
            <a:r>
              <a:rPr lang="en-US" dirty="0"/>
              <a:t>Potential of use other user events (add-to-cart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1745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User-centric evaluation</a:t>
            </a:r>
          </a:p>
          <a:p>
            <a:pPr lvl="1"/>
            <a:r>
              <a:rPr lang="en-US" dirty="0"/>
              <a:t>Almost no studies involving users</a:t>
            </a:r>
          </a:p>
          <a:p>
            <a:pPr lvl="1"/>
            <a:r>
              <a:rPr lang="en-US" dirty="0"/>
              <a:t>Examples: Studies in the music domain, e.g., on</a:t>
            </a:r>
          </a:p>
          <a:p>
            <a:pPr lvl="2"/>
            <a:r>
              <a:rPr lang="en-US" dirty="0"/>
              <a:t>the perceived quality of next-track recommendations for a given music playlist</a:t>
            </a:r>
          </a:p>
          <a:p>
            <a:pPr lvl="2"/>
            <a:r>
              <a:rPr lang="en-US" dirty="0"/>
              <a:t>the perceived quality of recommendations provided by an automated (interactive) radio station</a:t>
            </a:r>
          </a:p>
          <a:p>
            <a:pPr lvl="1"/>
            <a:r>
              <a:rPr lang="en-US" dirty="0"/>
              <a:t>Questions of the alignment of offline metrics and human perceptions</a:t>
            </a:r>
          </a:p>
          <a:p>
            <a:pPr lvl="1"/>
            <a:r>
              <a:rPr lang="en-US" dirty="0"/>
              <a:t>Frameworks for user-centric RS evaluation can be applied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9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Recommendation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Real-world evaluation</a:t>
            </a:r>
          </a:p>
          <a:p>
            <a:pPr lvl="1"/>
            <a:r>
              <a:rPr lang="en-US" dirty="0"/>
              <a:t>Not too many reports of real-world deployments available yet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 study in the home improvement domain</a:t>
            </a:r>
          </a:p>
          <a:p>
            <a:pPr lvl="1"/>
            <a:r>
              <a:rPr lang="en-US" dirty="0"/>
              <a:t>Ranges from offline evaluation over expert/user evaluation to live A/B test</a:t>
            </a:r>
          </a:p>
          <a:p>
            <a:pPr lvl="2"/>
            <a:r>
              <a:rPr lang="en-US" dirty="0"/>
              <a:t>Nearest-neighbor approach performing well in offline tests</a:t>
            </a:r>
          </a:p>
          <a:p>
            <a:pPr lvl="2"/>
            <a:r>
              <a:rPr lang="en-US" dirty="0"/>
              <a:t>In the end, recommendations of a neural model were however found to be more suitable for the given application</a:t>
            </a:r>
          </a:p>
        </p:txBody>
      </p:sp>
    </p:spTree>
    <p:extLst>
      <p:ext uri="{BB962C8B-B14F-4D97-AF65-F5344CB8AC3E}">
        <p14:creationId xmlns:p14="http://schemas.microsoft.com/office/powerpoint/2010/main" val="20994317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6D1A-36ED-4925-AF7C-46B720C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Popularity, Bias and Recurrence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52B38-726D-4EFA-B5A9-440E85FC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Observations since 2010</a:t>
            </a:r>
          </a:p>
          <a:p>
            <a:pPr lvl="1"/>
            <a:r>
              <a:rPr lang="en-US" dirty="0"/>
              <a:t>Algorithms get rewarded by recommending popular items in offline evaluation</a:t>
            </a:r>
          </a:p>
          <a:p>
            <a:pPr lvl="1"/>
            <a:r>
              <a:rPr lang="en-US" dirty="0"/>
              <a:t>Popularity distribution of items is highly skewed</a:t>
            </a:r>
          </a:p>
          <a:p>
            <a:pPr lvl="2"/>
            <a:r>
              <a:rPr lang="en-US" dirty="0"/>
              <a:t>long-tail shape</a:t>
            </a:r>
          </a:p>
          <a:p>
            <a:pPr lvl="1"/>
            <a:r>
              <a:rPr lang="en-US" dirty="0"/>
              <a:t>When random splitting the data</a:t>
            </a:r>
          </a:p>
          <a:p>
            <a:pPr lvl="2"/>
            <a:r>
              <a:rPr lang="en-US" dirty="0"/>
              <a:t>More training data exist for popular items, and they appear more frequently in the test set than others</a:t>
            </a:r>
          </a:p>
          <a:p>
            <a:pPr lvl="2"/>
            <a:r>
              <a:rPr lang="en-US" dirty="0"/>
              <a:t>Ranking popular items highly, we get fewer missing ratings in the top-n positions, leading to higher relevance metrics</a:t>
            </a:r>
          </a:p>
          <a:p>
            <a:pPr lvl="2"/>
            <a:r>
              <a:rPr lang="en-US" dirty="0"/>
              <a:t>Many popular CF algorithms are thus biased to recommend popular items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12310"/>
      </p:ext>
    </p:extLst>
  </p:cSld>
  <p:clrMapOvr>
    <a:masterClrMapping/>
  </p:clrMapOvr>
</p:sld>
</file>

<file path=ppt/theme/theme1.xml><?xml version="1.0" encoding="utf-8"?>
<a:theme xmlns:a="http://schemas.openxmlformats.org/drawingml/2006/main" name="AAU Brücke Mittelgang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U Haupteingang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2012_Powerpoint_Vorlage_AAU</Template>
  <TotalTime>0</TotalTime>
  <Words>8938</Words>
  <Application>Microsoft Office PowerPoint</Application>
  <PresentationFormat>Breitbild</PresentationFormat>
  <Paragraphs>1068</Paragraphs>
  <Slides>134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134</vt:i4>
      </vt:variant>
    </vt:vector>
  </HeadingPairs>
  <TitlesOfParts>
    <vt:vector size="140" baseType="lpstr">
      <vt:lpstr>Arial</vt:lpstr>
      <vt:lpstr>Calibri</vt:lpstr>
      <vt:lpstr>Candara</vt:lpstr>
      <vt:lpstr>Trebuchet MS</vt:lpstr>
      <vt:lpstr>AAU Brücke Mittelgang</vt:lpstr>
      <vt:lpstr>AAU Haupteingang</vt:lpstr>
      <vt:lpstr>Recommender Systems – A Primer</vt:lpstr>
      <vt:lpstr>Recommender Systems – A Primer</vt:lpstr>
      <vt:lpstr>Recommender Systems</vt:lpstr>
      <vt:lpstr>Recommender Systems</vt:lpstr>
      <vt:lpstr>History</vt:lpstr>
      <vt:lpstr>History</vt:lpstr>
      <vt:lpstr>GroupLens</vt:lpstr>
      <vt:lpstr>History</vt:lpstr>
      <vt:lpstr>History</vt:lpstr>
      <vt:lpstr>The Recommendation Task</vt:lpstr>
      <vt:lpstr>The Value Perspective</vt:lpstr>
      <vt:lpstr>Abstract Problem Characterization</vt:lpstr>
      <vt:lpstr>Abstract Problem Characterization</vt:lpstr>
      <vt:lpstr>The User-item Rating Matrix</vt:lpstr>
      <vt:lpstr>Explicit and Implicit Feedback</vt:lpstr>
      <vt:lpstr>Adding Context</vt:lpstr>
      <vt:lpstr>From Rating Prediction to Ranking</vt:lpstr>
      <vt:lpstr>Item and List Utilities</vt:lpstr>
      <vt:lpstr>Recommendation Algorithms</vt:lpstr>
      <vt:lpstr>Recommendation Algorithms</vt:lpstr>
      <vt:lpstr>Categorization by Type of Input</vt:lpstr>
      <vt:lpstr>Categorization by Type of Input</vt:lpstr>
      <vt:lpstr>Categorization by Type of Input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Collaborative Filtering Algorithms</vt:lpstr>
      <vt:lpstr>Content-based and Hybrid Recommenders</vt:lpstr>
      <vt:lpstr>Content-based and Hybrid Recommenders</vt:lpstr>
      <vt:lpstr>Content-based and Hybrid Recommenders</vt:lpstr>
      <vt:lpstr>Content-based and Hybrid Recommenders</vt:lpstr>
      <vt:lpstr>Content-based and Hybrid Recommenders</vt:lpstr>
      <vt:lpstr>Content-based and Hybrid Recommenders</vt:lpstr>
      <vt:lpstr>Content-based and Hybrid Recommenders</vt:lpstr>
      <vt:lpstr>Content-based and Hybrid Recommenders</vt:lpstr>
      <vt:lpstr>Content-based and Hybrid Recommenders</vt:lpstr>
      <vt:lpstr>Content-based and Hybrid Recommenders</vt:lpstr>
      <vt:lpstr>Discussion of Algorithms</vt:lpstr>
      <vt:lpstr>Evaluation of Recommender Systems</vt:lpstr>
      <vt:lpstr>Online Evaluation</vt:lpstr>
      <vt:lpstr>Online Evaluation</vt:lpstr>
      <vt:lpstr>Online Evaluation and 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Offline Evaluation</vt:lpstr>
      <vt:lpstr>Recommender Systems – Recent Topics</vt:lpstr>
      <vt:lpstr>Recommender Systems – A Primer</vt:lpstr>
      <vt:lpstr>Outline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Sequential Recommendation</vt:lpstr>
      <vt:lpstr>Popularity, Bias and Recurrence</vt:lpstr>
      <vt:lpstr>Popularity, Bias and Recurrence</vt:lpstr>
      <vt:lpstr>Popularity, Bias and Recurrence</vt:lpstr>
      <vt:lpstr>Popularity, Bias and Recurrence</vt:lpstr>
      <vt:lpstr>Popularity, Bias and Recurrence</vt:lpstr>
      <vt:lpstr>Popularity, Bias and Recurrence</vt:lpstr>
      <vt:lpstr>Popularity, Bias and Recurrence</vt:lpstr>
      <vt:lpstr>Popularity, Bias and Recurrence</vt:lpstr>
      <vt:lpstr>Popularity, Bias and Recurrence</vt:lpstr>
      <vt:lpstr>Popularity, Bias and Recurrence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Impact and Value of RS</vt:lpstr>
      <vt:lpstr>Future Directions (subjective selection)</vt:lpstr>
      <vt:lpstr>Future Directions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 bin eine Headline</dc:title>
  <dc:creator>Windows-Benutzer</dc:creator>
  <cp:lastModifiedBy>Dietmar Jannach</cp:lastModifiedBy>
  <cp:revision>218</cp:revision>
  <dcterms:created xsi:type="dcterms:W3CDTF">2012-12-10T11:09:19Z</dcterms:created>
  <dcterms:modified xsi:type="dcterms:W3CDTF">2024-02-15T08:13:52Z</dcterms:modified>
</cp:coreProperties>
</file>